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5" r:id="rId5"/>
    <p:sldMasterId id="2147483709" r:id="rId6"/>
    <p:sldMasterId id="2147483739" r:id="rId7"/>
  </p:sldMasterIdLst>
  <p:notesMasterIdLst>
    <p:notesMasterId r:id="rId18"/>
  </p:notesMasterIdLst>
  <p:sldIdLst>
    <p:sldId id="4787" r:id="rId8"/>
    <p:sldId id="4791" r:id="rId9"/>
    <p:sldId id="4788" r:id="rId10"/>
    <p:sldId id="4789" r:id="rId11"/>
    <p:sldId id="4763" r:id="rId12"/>
    <p:sldId id="4792" r:id="rId13"/>
    <p:sldId id="4779" r:id="rId14"/>
    <p:sldId id="305" r:id="rId15"/>
    <p:sldId id="4790" r:id="rId16"/>
    <p:sldId id="4793" r:id="rId17"/>
  </p:sldIdLst>
  <p:sldSz cx="12192000" cy="6858000"/>
  <p:notesSz cx="6858000" cy="9144000"/>
  <p:custDataLst>
    <p:tags r:id="rId19"/>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BD122D-D65E-937C-A595-CDEB28747C51}" name="Amelie Lindberg" initials="AL" userId="S::amelie.lindberg@e-vis.se::94d2212e-849e-443a-8ee5-316148d04897" providerId="AD"/>
  <p188:author id="{525EBA4C-5591-F248-BD07-01E0867A71F7}" name="Jonas Kreku" initials="JK" userId="S::jonas.kreku@e-vis.se::a584727d-1abc-4555-bac7-2701aa85a25e" providerId="AD"/>
  <p188:author id="{CB9B1552-E5FC-AAD2-24C5-695D2DDDEBE2}" name="Catarina Arbestål Bergkvist" initials="CB" userId="S::catarina.arbestal-bergkvist@e-vis.se::befd177c-8f10-4b6c-8091-c52fc303efc6" providerId="AD"/>
  <p188:author id="{25597976-D377-5341-7033-4736A4694E17}" name="Kristina von Sydow" initials="Kv" userId="S::kristina.von.sydow@e-vis.se::f5467398-e8e4-493f-a991-09d72c26ebe6" providerId="AD"/>
  <p188:author id="{AA06F887-0F52-275C-DE6E-2BBCB1A78937}" name="Charlotte Zacharoff" initials="CZ" userId="S::charlotte@sodratornet.se::73fb8d20-1044-4f2f-8054-60d73a9936c5" providerId="AD"/>
  <p188:author id="{46331FE1-9EE6-B014-D126-9A3964B7BE38}" name="Ludvig Möller" initials="LM" userId="S::ludvig.moller@e-vis.se::0e483dee-0801-44f8-a970-f37cf2f0ff1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8000"/>
  </p:normalViewPr>
  <p:slideViewPr>
    <p:cSldViewPr snapToGrid="0">
      <p:cViewPr varScale="1">
        <p:scale>
          <a:sx n="74" d="100"/>
          <a:sy n="74" d="100"/>
        </p:scale>
        <p:origin x="101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dvig Möller" userId="0e483dee-0801-44f8-a970-f37cf2f0ff1f" providerId="ADAL" clId="{5820714C-9A1A-4F11-B337-573C2BD5BD89}"/>
    <pc:docChg chg="modSld">
      <pc:chgData name="Ludvig Möller" userId="0e483dee-0801-44f8-a970-f37cf2f0ff1f" providerId="ADAL" clId="{5820714C-9A1A-4F11-B337-573C2BD5BD89}" dt="2026-09-09T17:07:10.996" v="11" actId="20577"/>
      <pc:docMkLst>
        <pc:docMk/>
      </pc:docMkLst>
      <pc:sldChg chg="modSp mod">
        <pc:chgData name="Ludvig Möller" userId="0e483dee-0801-44f8-a970-f37cf2f0ff1f" providerId="ADAL" clId="{5820714C-9A1A-4F11-B337-573C2BD5BD89}" dt="2026-09-09T17:07:10.996" v="11" actId="20577"/>
        <pc:sldMkLst>
          <pc:docMk/>
          <pc:sldMk cId="457704614" sldId="4787"/>
        </pc:sldMkLst>
        <pc:spChg chg="mod">
          <ac:chgData name="Ludvig Möller" userId="0e483dee-0801-44f8-a970-f37cf2f0ff1f" providerId="ADAL" clId="{5820714C-9A1A-4F11-B337-573C2BD5BD89}" dt="2026-09-09T17:07:10.996" v="11" actId="20577"/>
          <ac:spMkLst>
            <pc:docMk/>
            <pc:sldMk cId="457704614" sldId="4787"/>
            <ac:spMk id="3" creationId="{A22F373C-1756-206E-9D5B-286F13FDF825}"/>
          </ac:spMkLst>
        </pc:spChg>
      </pc:sldChg>
    </pc:docChg>
  </pc:docChgLst>
  <pc:docChgLst>
    <pc:chgData name="Ludvig Möller - NMVO Sweden" userId="0e483dee-0801-44f8-a970-f37cf2f0ff1f" providerId="ADAL" clId="{5820714C-9A1A-4F11-B337-573C2BD5BD89}"/>
    <pc:docChg chg="modSld">
      <pc:chgData name="Ludvig Möller - NMVO Sweden" userId="0e483dee-0801-44f8-a970-f37cf2f0ff1f" providerId="ADAL" clId="{5820714C-9A1A-4F11-B337-573C2BD5BD89}" dt="2026-09-02T10:55:40.217" v="0" actId="790"/>
      <pc:docMkLst>
        <pc:docMk/>
      </pc:docMkLst>
      <pc:sldChg chg="modSp mod">
        <pc:chgData name="Ludvig Möller - NMVO Sweden" userId="0e483dee-0801-44f8-a970-f37cf2f0ff1f" providerId="ADAL" clId="{5820714C-9A1A-4F11-B337-573C2BD5BD89}" dt="2026-09-02T10:55:40.217" v="0" actId="790"/>
        <pc:sldMkLst>
          <pc:docMk/>
          <pc:sldMk cId="2750438318" sldId="4791"/>
        </pc:sldMkLst>
        <pc:spChg chg="mod">
          <ac:chgData name="Ludvig Möller - NMVO Sweden" userId="0e483dee-0801-44f8-a970-f37cf2f0ff1f" providerId="ADAL" clId="{5820714C-9A1A-4F11-B337-573C2BD5BD89}" dt="2026-09-02T10:55:40.217" v="0" actId="790"/>
          <ac:spMkLst>
            <pc:docMk/>
            <pc:sldMk cId="2750438318" sldId="4791"/>
            <ac:spMk id="7" creationId="{C64D7F3A-4E19-FB2E-69E0-C965266DFF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15B986-0AEB-4818-955D-61355782FDAF}"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74EA0-FBA9-4435-957C-0B4020E42C09}" type="slidenum">
              <a:rPr lang="en-GB" smtClean="0"/>
              <a:t>‹#›</a:t>
            </a:fld>
            <a:endParaRPr lang="en-GB"/>
          </a:p>
        </p:txBody>
      </p:sp>
    </p:spTree>
    <p:extLst>
      <p:ext uri="{BB962C8B-B14F-4D97-AF65-F5344CB8AC3E}">
        <p14:creationId xmlns:p14="http://schemas.microsoft.com/office/powerpoint/2010/main" val="1697791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8583C-20A6-5F0A-4F68-B7BAA52F75B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67501AF-B200-A2AA-0C9A-D9E28CE0461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FAD604F-CD97-E31D-9386-FE7A6C3BE2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Hur vet man att man kan lita på sitt läkemedel, eller mediciner, som många säger?</a:t>
            </a:r>
            <a:br>
              <a:rPr lang="sv-SE" b="1" dirty="0"/>
            </a:b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p:txBody>
      </p:sp>
      <p:sp>
        <p:nvSpPr>
          <p:cNvPr id="4" name="Platshållare för bildnummer 3">
            <a:extLst>
              <a:ext uri="{FF2B5EF4-FFF2-40B4-BE49-F238E27FC236}">
                <a16:creationId xmlns:a16="http://schemas.microsoft.com/office/drawing/2014/main" id="{A8F13408-F198-5DCC-2E8F-F6F105B01598}"/>
              </a:ext>
            </a:extLst>
          </p:cNvPr>
          <p:cNvSpPr>
            <a:spLocks noGrp="1"/>
          </p:cNvSpPr>
          <p:nvPr>
            <p:ph type="sldNum" sz="quarter" idx="5"/>
          </p:nvPr>
        </p:nvSpPr>
        <p:spPr/>
        <p:txBody>
          <a:bodyPr/>
          <a:lstStyle/>
          <a:p>
            <a:fld id="{7E474EA0-FBA9-4435-957C-0B4020E42C09}" type="slidenum">
              <a:rPr lang="en-GB" smtClean="0"/>
              <a:t>1</a:t>
            </a:fld>
            <a:endParaRPr lang="en-GB"/>
          </a:p>
        </p:txBody>
      </p:sp>
    </p:spTree>
    <p:extLst>
      <p:ext uri="{BB962C8B-B14F-4D97-AF65-F5344CB8AC3E}">
        <p14:creationId xmlns:p14="http://schemas.microsoft.com/office/powerpoint/2010/main" val="2933108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10</a:t>
            </a:fld>
            <a:endParaRPr lang="en-GB"/>
          </a:p>
        </p:txBody>
      </p:sp>
    </p:spTree>
    <p:extLst>
      <p:ext uri="{BB962C8B-B14F-4D97-AF65-F5344CB8AC3E}">
        <p14:creationId xmlns:p14="http://schemas.microsoft.com/office/powerpoint/2010/main" val="1183970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D8705-8591-5CAB-951E-60356AE4288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DAF0315-147A-9F06-287D-602102A7DAD0}"/>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3DBA9E8-1E95-A99D-FDB9-FB5EF0C57936}"/>
              </a:ext>
            </a:extLst>
          </p:cNvPr>
          <p:cNvSpPr>
            <a:spLocks noGrp="1"/>
          </p:cNvSpPr>
          <p:nvPr>
            <p:ph type="body" idx="1"/>
          </p:nvPr>
        </p:nvSpPr>
        <p:spPr/>
        <p:txBody>
          <a:bodyPr/>
          <a:lstStyle/>
          <a:p>
            <a:r>
              <a:rPr lang="en-GB" sz="1200" b="1" dirty="0" err="1"/>
              <a:t>Läkemedel</a:t>
            </a:r>
            <a:r>
              <a:rPr lang="en-GB" sz="1200" b="1" dirty="0"/>
              <a:t> </a:t>
            </a:r>
            <a:r>
              <a:rPr lang="en-GB" sz="1200" b="1" dirty="0" err="1"/>
              <a:t>från</a:t>
            </a:r>
            <a:r>
              <a:rPr lang="en-GB" sz="1200" b="1" dirty="0"/>
              <a:t> </a:t>
            </a:r>
            <a:r>
              <a:rPr lang="en-GB" sz="1200" b="1" dirty="0" err="1"/>
              <a:t>ett</a:t>
            </a:r>
            <a:r>
              <a:rPr lang="en-GB" sz="1200" b="1" dirty="0"/>
              <a:t> </a:t>
            </a:r>
            <a:r>
              <a:rPr lang="en-GB" sz="1200" b="1" dirty="0" err="1"/>
              <a:t>godkänt</a:t>
            </a:r>
            <a:r>
              <a:rPr lang="en-GB" sz="1200" b="1" dirty="0"/>
              <a:t> </a:t>
            </a:r>
            <a:r>
              <a:rPr lang="en-GB" sz="1200" b="1" dirty="0" err="1"/>
              <a:t>apotek</a:t>
            </a:r>
            <a:r>
              <a:rPr lang="en-GB" sz="1200" b="1" dirty="0"/>
              <a:t> </a:t>
            </a:r>
            <a:r>
              <a:rPr lang="en-GB" sz="1200" b="0" dirty="0"/>
              <a:t>(</a:t>
            </a:r>
            <a:r>
              <a:rPr lang="en-GB" sz="1200" b="0" dirty="0" err="1"/>
              <a:t>märkt</a:t>
            </a:r>
            <a:r>
              <a:rPr lang="en-GB" sz="1200" b="0" dirty="0"/>
              <a:t> med rätt symbol som du ska </a:t>
            </a:r>
            <a:r>
              <a:rPr lang="en-GB" sz="1200" b="0" dirty="0" err="1"/>
              <a:t>få</a:t>
            </a:r>
            <a:r>
              <a:rPr lang="en-GB" sz="1200" b="0" dirty="0"/>
              <a:t> se </a:t>
            </a:r>
            <a:r>
              <a:rPr lang="en-GB" sz="1200" b="0" dirty="0" err="1"/>
              <a:t>senare</a:t>
            </a:r>
            <a:r>
              <a:rPr lang="en-GB" sz="1200" b="0" dirty="0"/>
              <a:t>) </a:t>
            </a:r>
            <a:r>
              <a:rPr lang="en-GB" sz="1200" b="1" dirty="0"/>
              <a:t>är </a:t>
            </a:r>
            <a:r>
              <a:rPr lang="en-GB" sz="1200" b="1" dirty="0" err="1"/>
              <a:t>säkra</a:t>
            </a:r>
            <a:r>
              <a:rPr lang="en-GB" sz="1200" b="1" dirty="0"/>
              <a:t> och </a:t>
            </a:r>
            <a:r>
              <a:rPr lang="en-GB" sz="1200" b="1" dirty="0" err="1"/>
              <a:t>kontrollerade</a:t>
            </a:r>
            <a:r>
              <a:rPr lang="en-GB" sz="1200" b="1" dirty="0"/>
              <a:t>, så att alla kan vara </a:t>
            </a:r>
            <a:r>
              <a:rPr lang="en-GB" sz="1200" b="1" dirty="0" err="1"/>
              <a:t>trygga</a:t>
            </a:r>
            <a:r>
              <a:rPr lang="en-GB" sz="1200" b="1" dirty="0"/>
              <a:t> med att det </a:t>
            </a:r>
            <a:r>
              <a:rPr lang="en-GB" sz="1200" b="1" dirty="0" err="1"/>
              <a:t>fungerar</a:t>
            </a:r>
            <a:r>
              <a:rPr lang="en-GB" sz="1200" b="1" dirty="0"/>
              <a:t> som det ska. </a:t>
            </a:r>
          </a:p>
          <a:p>
            <a:endParaRPr lang="en-GB" sz="1200" b="1" dirty="0"/>
          </a:p>
          <a:p>
            <a:r>
              <a:rPr lang="sv-SE" b="0" dirty="0"/>
              <a:t>Det har testats, kontrollerats och godkänts.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p:txBody>
      </p:sp>
      <p:sp>
        <p:nvSpPr>
          <p:cNvPr id="4" name="Platshållare för bildnummer 3">
            <a:extLst>
              <a:ext uri="{FF2B5EF4-FFF2-40B4-BE49-F238E27FC236}">
                <a16:creationId xmlns:a16="http://schemas.microsoft.com/office/drawing/2014/main" id="{AB717817-E846-EEBB-58FA-0E190EE3E11C}"/>
              </a:ext>
            </a:extLst>
          </p:cNvPr>
          <p:cNvSpPr>
            <a:spLocks noGrp="1"/>
          </p:cNvSpPr>
          <p:nvPr>
            <p:ph type="sldNum" sz="quarter" idx="5"/>
          </p:nvPr>
        </p:nvSpPr>
        <p:spPr/>
        <p:txBody>
          <a:bodyPr/>
          <a:lstStyle/>
          <a:p>
            <a:fld id="{7E474EA0-FBA9-4435-957C-0B4020E42C09}" type="slidenum">
              <a:rPr lang="en-GB" smtClean="0"/>
              <a:t>2</a:t>
            </a:fld>
            <a:endParaRPr lang="en-GB"/>
          </a:p>
        </p:txBody>
      </p:sp>
    </p:spTree>
    <p:extLst>
      <p:ext uri="{BB962C8B-B14F-4D97-AF65-F5344CB8AC3E}">
        <p14:creationId xmlns:p14="http://schemas.microsoft.com/office/powerpoint/2010/main" val="3513919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327E-6BDF-0B3C-E565-8EDB9ECABE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AD6C15D-96DA-3495-4918-0905B4D5839F}"/>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60664D3-5780-A7D7-05E0-99C4939058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endParaRPr lang="sv-SE" dirty="0"/>
          </a:p>
        </p:txBody>
      </p:sp>
      <p:sp>
        <p:nvSpPr>
          <p:cNvPr id="4" name="Platshållare för bildnummer 3">
            <a:extLst>
              <a:ext uri="{FF2B5EF4-FFF2-40B4-BE49-F238E27FC236}">
                <a16:creationId xmlns:a16="http://schemas.microsoft.com/office/drawing/2014/main" id="{0F13DD1D-DB90-0426-BD12-3DC6782D7DD9}"/>
              </a:ext>
            </a:extLst>
          </p:cNvPr>
          <p:cNvSpPr>
            <a:spLocks noGrp="1"/>
          </p:cNvSpPr>
          <p:nvPr>
            <p:ph type="sldNum" sz="quarter" idx="5"/>
          </p:nvPr>
        </p:nvSpPr>
        <p:spPr/>
        <p:txBody>
          <a:bodyPr/>
          <a:lstStyle/>
          <a:p>
            <a:fld id="{7E474EA0-FBA9-4435-957C-0B4020E42C09}" type="slidenum">
              <a:rPr lang="en-GB" smtClean="0"/>
              <a:t>3</a:t>
            </a:fld>
            <a:endParaRPr lang="en-GB"/>
          </a:p>
        </p:txBody>
      </p:sp>
    </p:spTree>
    <p:extLst>
      <p:ext uri="{BB962C8B-B14F-4D97-AF65-F5344CB8AC3E}">
        <p14:creationId xmlns:p14="http://schemas.microsoft.com/office/powerpoint/2010/main" val="864644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0ECB2-41E3-21E4-B9BC-2E95B9ECC70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32F8777-AB39-477E-F879-BD7668E3E13E}"/>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460F8C4-2DC6-7822-E001-32E71DBEFF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noProof="0" dirty="0"/>
              <a:t>Kanske har du sett en sån här annons i ditt sociala flöde?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noProof="0" dirty="0"/>
              <a:t>Alla dessa är annonser för olagliga sidor som ser ut som vilken hemsida som helst, med rabattkoder och snabb leverans. Men, de drivs av kriminella.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noProof="0" dirty="0"/>
              <a:t>Läkemedlen som säljs där är nästan alltid förfalskade. </a:t>
            </a:r>
            <a:r>
              <a:rPr lang="sv-SE" dirty="0"/>
              <a:t>De ser ut som riktiga och lagliga läkemedel men</a:t>
            </a:r>
            <a:r>
              <a:rPr lang="sv-SE" noProof="0" dirty="0"/>
              <a:t> ofta innehåller de inte vad de ska, ingenting alls eller i värsta fall gift. </a:t>
            </a:r>
            <a:br>
              <a:rPr lang="sv-SE" noProof="0" dirty="0"/>
            </a:br>
            <a:br>
              <a:rPr lang="sv-SE" noProof="0" dirty="0"/>
            </a:br>
            <a:r>
              <a:rPr lang="sv-SE" noProof="0" dirty="0"/>
              <a:t>Sådana ”läkemedel” är livsfarliga.</a:t>
            </a:r>
          </a:p>
          <a:p>
            <a:endParaRPr lang="sv-SE" dirty="0"/>
          </a:p>
          <a:p>
            <a:endParaRPr lang="sv-SE" sz="1200" i="1" kern="1200" dirty="0">
              <a:solidFill>
                <a:schemeClr val="tx1"/>
              </a:solidFill>
              <a:effectLst/>
              <a:latin typeface="+mn-lt"/>
              <a:ea typeface="+mn-ea"/>
              <a:cs typeface="+mn-cs"/>
            </a:endParaRPr>
          </a:p>
          <a:p>
            <a:endParaRPr lang="sv-SE" dirty="0"/>
          </a:p>
          <a:p>
            <a:endParaRPr lang="sv-SE" dirty="0"/>
          </a:p>
        </p:txBody>
      </p:sp>
      <p:sp>
        <p:nvSpPr>
          <p:cNvPr id="4" name="Platshållare för bildnummer 3">
            <a:extLst>
              <a:ext uri="{FF2B5EF4-FFF2-40B4-BE49-F238E27FC236}">
                <a16:creationId xmlns:a16="http://schemas.microsoft.com/office/drawing/2014/main" id="{EA5E1477-AF1E-33C3-6029-4E390ADBC5A6}"/>
              </a:ext>
            </a:extLst>
          </p:cNvPr>
          <p:cNvSpPr>
            <a:spLocks noGrp="1"/>
          </p:cNvSpPr>
          <p:nvPr>
            <p:ph type="sldNum" sz="quarter" idx="5"/>
          </p:nvPr>
        </p:nvSpPr>
        <p:spPr/>
        <p:txBody>
          <a:bodyPr/>
          <a:lstStyle/>
          <a:p>
            <a:fld id="{7E474EA0-FBA9-4435-957C-0B4020E42C09}" type="slidenum">
              <a:rPr lang="en-GB" smtClean="0"/>
              <a:t>4</a:t>
            </a:fld>
            <a:endParaRPr lang="en-GB"/>
          </a:p>
        </p:txBody>
      </p:sp>
    </p:spTree>
    <p:extLst>
      <p:ext uri="{BB962C8B-B14F-4D97-AF65-F5344CB8AC3E}">
        <p14:creationId xmlns:p14="http://schemas.microsoft.com/office/powerpoint/2010/main" val="1576919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mn-lt"/>
                <a:ea typeface="+mn-ea"/>
                <a:cs typeface="+mn-cs"/>
              </a:rPr>
              <a:t>För att visa riskerna och förklara hur den lagliga läkemedelskedjan fungerar, ska vi titta på en film: </a:t>
            </a:r>
            <a:r>
              <a:rPr lang="sv-SE" sz="1200" b="1" i="0" kern="1200" dirty="0">
                <a:solidFill>
                  <a:schemeClr val="tx1"/>
                </a:solidFill>
                <a:effectLst/>
                <a:latin typeface="+mn-lt"/>
                <a:ea typeface="+mn-ea"/>
                <a:cs typeface="+mn-cs"/>
              </a:rPr>
              <a:t>Bakom ditt läkemedel</a:t>
            </a:r>
            <a:r>
              <a:rPr lang="sv-SE" sz="1200" b="1" i="0" kern="1200">
                <a:solidFill>
                  <a:schemeClr val="tx1"/>
                </a:solidFill>
                <a:effectLst/>
                <a:latin typeface="+mn-lt"/>
                <a:ea typeface="+mn-ea"/>
                <a:cs typeface="+mn-cs"/>
              </a:rPr>
              <a:t>. </a:t>
            </a:r>
            <a:br>
              <a:rPr lang="sv-SE" sz="1200" b="1" i="0" kern="1200">
                <a:solidFill>
                  <a:schemeClr val="tx1"/>
                </a:solidFill>
                <a:effectLst/>
                <a:latin typeface="+mn-lt"/>
                <a:ea typeface="+mn-ea"/>
                <a:cs typeface="+mn-cs"/>
              </a:rPr>
            </a:br>
            <a:br>
              <a:rPr lang="sv-SE" sz="1200" b="1" i="0" kern="1200">
                <a:solidFill>
                  <a:schemeClr val="tx1"/>
                </a:solidFill>
                <a:effectLst/>
                <a:latin typeface="+mn-lt"/>
                <a:ea typeface="+mn-ea"/>
                <a:cs typeface="+mn-cs"/>
              </a:rPr>
            </a:br>
            <a:r>
              <a:rPr lang="sv-SE"/>
              <a:t>Klicka </a:t>
            </a:r>
            <a:r>
              <a:rPr lang="sv-SE" dirty="0"/>
              <a:t>på länken för att visa filmen Bakom ditt läkemedel (</a:t>
            </a:r>
            <a:r>
              <a:rPr lang="sv-SE"/>
              <a:t>2.45 min)</a:t>
            </a:r>
            <a:endParaRPr lang="sv-SE"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kern="1200" dirty="0">
                <a:solidFill>
                  <a:schemeClr val="tx1"/>
                </a:solidFill>
                <a:effectLst/>
                <a:latin typeface="+mn-lt"/>
                <a:ea typeface="+mn-ea"/>
                <a:cs typeface="+mn-cs"/>
              </a:rPr>
              <a:t>Bakom filmen står Apotekarsocieteten, e-VIS, FGL (Föreningen för generiska läkemedel), Lif (Läkemedelsindustriföreningen), Läkemedelsdistributörernas förening, Läkemedelsverket, Sveriges apoteksförening och Tullverket.</a:t>
            </a:r>
          </a:p>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5</a:t>
            </a:fld>
            <a:endParaRPr lang="en-GB"/>
          </a:p>
        </p:txBody>
      </p:sp>
    </p:spTree>
    <p:extLst>
      <p:ext uri="{BB962C8B-B14F-4D97-AF65-F5344CB8AC3E}">
        <p14:creationId xmlns:p14="http://schemas.microsoft.com/office/powerpoint/2010/main" val="363216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E66F3-0D65-8194-65D1-BA9923D3D15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2BCEE08-E4C9-6127-1921-AB4CA3C8600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8195DFA-9CE8-05A6-111F-6307FF972F38}"/>
              </a:ext>
            </a:extLst>
          </p:cNvPr>
          <p:cNvSpPr>
            <a:spLocks noGrp="1"/>
          </p:cNvSpPr>
          <p:nvPr>
            <p:ph type="body" idx="1"/>
          </p:nvPr>
        </p:nvSpPr>
        <p:spPr/>
        <p:txBody>
          <a:bodyPr/>
          <a:lstStyle/>
          <a:p>
            <a:pPr fontAlgn="t">
              <a:lnSpc>
                <a:spcPts val="1500"/>
              </a:lnSpc>
              <a:buFont typeface="Arial" panose="020B0604020202020204" pitchFamily="34" charset="0"/>
              <a:buChar char="•"/>
            </a:pPr>
            <a:r>
              <a:rPr lang="sv-SE" sz="1200" dirty="0">
                <a:latin typeface="Segoe UI" panose="020B0502040204020203" pitchFamily="34" charset="0"/>
              </a:rPr>
              <a:t>💊 </a:t>
            </a:r>
            <a:r>
              <a:rPr lang="sv-SE" sz="1200" b="1" dirty="0">
                <a:latin typeface="Segoe UI" panose="020B0502040204020203" pitchFamily="34" charset="0"/>
              </a:rPr>
              <a:t>Läkemedlet kanske inte har rätt innehåll</a:t>
            </a:r>
            <a:r>
              <a:rPr lang="sv-SE" sz="1200" dirty="0">
                <a:latin typeface="Segoe UI" panose="020B0502040204020203" pitchFamily="34" charset="0"/>
              </a:rPr>
              <a:t> – det kan vara för svagt, för starkt eller innehålla helt andra ämnen.</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dirty="0">
                <a:latin typeface="Segoe UI" panose="020B0502040204020203" pitchFamily="34" charset="0"/>
              </a:rPr>
              <a:t>⚠️ </a:t>
            </a:r>
            <a:r>
              <a:rPr lang="sv-SE" sz="1200" b="1" dirty="0">
                <a:latin typeface="Segoe UI" panose="020B0502040204020203" pitchFamily="34" charset="0"/>
              </a:rPr>
              <a:t>Det kan vara farligt för hälsan</a:t>
            </a:r>
            <a:r>
              <a:rPr lang="sv-SE" sz="1200" dirty="0">
                <a:latin typeface="Segoe UI" panose="020B0502040204020203" pitchFamily="34" charset="0"/>
              </a:rPr>
              <a:t> – förfalskade läkemedel kan leda till allvarliga biverkningar eller förgiftning.</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dirty="0">
                <a:latin typeface="Segoe UI" panose="020B0502040204020203" pitchFamily="34" charset="0"/>
              </a:rPr>
              <a:t>🚫 </a:t>
            </a:r>
            <a:r>
              <a:rPr lang="sv-SE" sz="1200" b="1" dirty="0">
                <a:latin typeface="Segoe UI" panose="020B0502040204020203" pitchFamily="34" charset="0"/>
              </a:rPr>
              <a:t>Behandlingen kanske inte fungerar</a:t>
            </a:r>
            <a:r>
              <a:rPr lang="sv-SE" sz="1200" dirty="0">
                <a:latin typeface="Segoe UI" panose="020B0502040204020203" pitchFamily="34" charset="0"/>
              </a:rPr>
              <a:t> – sjukdomar eller besvär kan förvärras om läkemedlet inte innehåller rätt ämne.</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dirty="0">
                <a:latin typeface="Segoe UI" panose="020B0502040204020203" pitchFamily="34" charset="0"/>
              </a:rPr>
              <a:t>🌍 </a:t>
            </a:r>
            <a:r>
              <a:rPr lang="sv-SE" sz="1200" b="1" dirty="0">
                <a:latin typeface="Segoe UI" panose="020B0502040204020203" pitchFamily="34" charset="0"/>
              </a:rPr>
              <a:t>Kriminella tjänar pengar</a:t>
            </a:r>
            <a:r>
              <a:rPr lang="sv-SE" sz="1200" dirty="0">
                <a:latin typeface="Segoe UI" panose="020B0502040204020203" pitchFamily="34" charset="0"/>
              </a:rPr>
              <a:t> – att sälja förfalskade läkemedel är en del av deras organiserade brottslighet.</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dirty="0">
                <a:latin typeface="Segoe UI" panose="020B0502040204020203" pitchFamily="34" charset="0"/>
              </a:rPr>
              <a:t>❤️ </a:t>
            </a:r>
            <a:r>
              <a:rPr lang="sv-SE" sz="1200" b="1" dirty="0">
                <a:latin typeface="Segoe UI" panose="020B0502040204020203" pitchFamily="34" charset="0"/>
              </a:rPr>
              <a:t>Patienters trygghet hotas</a:t>
            </a:r>
            <a:r>
              <a:rPr lang="sv-SE" sz="1200" dirty="0">
                <a:latin typeface="Segoe UI" panose="020B0502040204020203" pitchFamily="34" charset="0"/>
              </a:rPr>
              <a:t> – om människor är rädda för att få ett förfalskat läkemedel finns risk att de inte längre litar på läkemedel och hälso- och sjukvården.</a:t>
            </a:r>
          </a:p>
          <a:p>
            <a:endParaRPr lang="sv-SE" dirty="0"/>
          </a:p>
        </p:txBody>
      </p:sp>
      <p:sp>
        <p:nvSpPr>
          <p:cNvPr id="4" name="Platshållare för bildnummer 3">
            <a:extLst>
              <a:ext uri="{FF2B5EF4-FFF2-40B4-BE49-F238E27FC236}">
                <a16:creationId xmlns:a16="http://schemas.microsoft.com/office/drawing/2014/main" id="{45496B86-E153-DCFF-CE7B-391AE9E2174B}"/>
              </a:ext>
            </a:extLst>
          </p:cNvPr>
          <p:cNvSpPr>
            <a:spLocks noGrp="1"/>
          </p:cNvSpPr>
          <p:nvPr>
            <p:ph type="sldNum" sz="quarter" idx="5"/>
          </p:nvPr>
        </p:nvSpPr>
        <p:spPr/>
        <p:txBody>
          <a:bodyPr/>
          <a:lstStyle/>
          <a:p>
            <a:fld id="{7E474EA0-FBA9-4435-957C-0B4020E42C09}" type="slidenum">
              <a:rPr lang="en-GB" smtClean="0"/>
              <a:t>6</a:t>
            </a:fld>
            <a:endParaRPr lang="en-GB"/>
          </a:p>
        </p:txBody>
      </p:sp>
    </p:spTree>
    <p:extLst>
      <p:ext uri="{BB962C8B-B14F-4D97-AF65-F5344CB8AC3E}">
        <p14:creationId xmlns:p14="http://schemas.microsoft.com/office/powerpoint/2010/main" val="1841134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dirty="0"/>
              <a:t>Därför kan du känna dig trygg med läkemedel från lagliga apotek:</a:t>
            </a:r>
            <a:br>
              <a:rPr lang="sv-SE" b="1" dirty="0"/>
            </a:br>
            <a:endParaRPr lang="sv-SE"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dirty="0">
                <a:latin typeface="Segoe UI" panose="020B0502040204020203" pitchFamily="34" charset="0"/>
              </a:rPr>
              <a:t>Lagliga apotek har tillstånd från myndigheterna för att få ha öppet. </a:t>
            </a:r>
            <a:r>
              <a:rPr lang="sv-SE" sz="1200" b="0">
                <a:latin typeface="Segoe UI" panose="020B0502040204020203" pitchFamily="34" charset="0"/>
              </a:rPr>
              <a:t>P</a:t>
            </a:r>
            <a:r>
              <a:rPr lang="sv-SE" sz="1200">
                <a:latin typeface="Segoe UI" panose="020B0502040204020203" pitchFamily="34" charset="0"/>
              </a:rPr>
              <a:t>å det sättet </a:t>
            </a:r>
            <a:r>
              <a:rPr lang="sv-SE" sz="1200" dirty="0">
                <a:latin typeface="Segoe UI" panose="020B0502040204020203" pitchFamily="34" charset="0"/>
              </a:rPr>
              <a:t>kontrolleras att det lagliga apoteket följer de lagar och regler som ska följas.</a:t>
            </a:r>
            <a:br>
              <a:rPr lang="sv-SE" sz="1200" dirty="0">
                <a:latin typeface="Segoe UI" panose="020B0502040204020203" pitchFamily="34" charset="0"/>
              </a:rPr>
            </a:br>
            <a:endParaRPr lang="sv-SE" b="1" dirty="0"/>
          </a:p>
          <a:p>
            <a:pPr marL="171450" indent="-171450">
              <a:buFont typeface="Arial" panose="020B0604020202020204" pitchFamily="34" charset="0"/>
              <a:buChar char="•"/>
            </a:pPr>
            <a:r>
              <a:rPr lang="sv-SE" b="1" dirty="0"/>
              <a:t>Ditt läkemedel tillverkas och testas noggrant: </a:t>
            </a:r>
            <a:r>
              <a:rPr lang="sv-SE" b="0" dirty="0"/>
              <a:t>Och</a:t>
            </a:r>
            <a:r>
              <a:rPr lang="sv-SE" noProof="0" dirty="0"/>
              <a:t> </a:t>
            </a:r>
            <a:r>
              <a:rPr lang="sv-SE" dirty="0"/>
              <a:t>sätts ihop </a:t>
            </a:r>
            <a:r>
              <a:rPr lang="sv-SE" noProof="0" dirty="0"/>
              <a:t>på rätt sätt.</a:t>
            </a:r>
            <a:br>
              <a:rPr lang="sv-SE" noProof="0" dirty="0"/>
            </a:br>
            <a:endParaRPr lang="sv-SE" noProof="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dirty="0"/>
              <a:t>Förpackningen försluts och får en unik kod: </a:t>
            </a:r>
            <a:r>
              <a:rPr lang="sv-SE" dirty="0"/>
              <a:t>Förpackningen stängs och försluts med en klisterlapp så att ingen kan öppna den och byta ut innehållet utan att det syns. Den får också en unik kod som kallas för 2D-kod. Den ser ut ungefär som en QR-kod och fungerar som förpackningens fingeravtryck. Koden gör att förpackningen kan spåras.</a:t>
            </a:r>
            <a:br>
              <a:rPr lang="sv-SE" dirty="0"/>
            </a:br>
            <a:endParaRPr lang="sv-SE" dirty="0"/>
          </a:p>
          <a:p>
            <a:pPr marL="171450" indent="-171450">
              <a:buFont typeface="Arial" panose="020B0604020202020204" pitchFamily="34" charset="0"/>
              <a:buChar char="•"/>
            </a:pPr>
            <a:r>
              <a:rPr lang="sv-SE" b="1" dirty="0"/>
              <a:t>Ditt l</a:t>
            </a:r>
            <a:r>
              <a:rPr lang="sv-SE" b="1" noProof="0" dirty="0" err="1"/>
              <a:t>äkemedel</a:t>
            </a:r>
            <a:r>
              <a:rPr lang="sv-SE" b="1" noProof="0" dirty="0"/>
              <a:t> förvaras i säkra, låsta lager innan det transporteras till apotek, sjukhus och vårdcentraler: </a:t>
            </a:r>
            <a:r>
              <a:rPr lang="sv-SE" b="0" noProof="0" dirty="0"/>
              <a:t>Under hela transporten förvaras läkemedlen på rätt sätt. Vissa behöver till exempel hållas kalla under vägen. </a:t>
            </a:r>
            <a:br>
              <a:rPr lang="sv-SE" dirty="0"/>
            </a:br>
            <a:endParaRPr lang="sv-SE" dirty="0"/>
          </a:p>
          <a:p>
            <a:pPr marL="171450" indent="-171450">
              <a:buFont typeface="Arial" panose="020B0604020202020204" pitchFamily="34" charset="0"/>
              <a:buChar char="•"/>
            </a:pPr>
            <a:r>
              <a:rPr lang="sv-SE" b="1" noProof="0" dirty="0"/>
              <a:t>När du hämtar ut ditt läkemedel på apoteket kontrollerar en farmaceut förpackningen: </a:t>
            </a:r>
            <a:r>
              <a:rPr lang="sv-SE" noProof="0" dirty="0"/>
              <a:t>En farmaceut är expert på läkemedel och kan svara på dina frågor. Hen kontrollerar också att förpackningen är hel och blippar</a:t>
            </a:r>
            <a:r>
              <a:rPr lang="sv-SE" dirty="0"/>
              <a:t> den unika 2D-koden för att se att ditt läkemedel är äkta och att det kommer från en godkänd tillverkare. Bakom koden finns ett system som upptäcker om något är fel på läkemedlet. </a:t>
            </a:r>
            <a:br>
              <a:rPr lang="sv-SE" dirty="0"/>
            </a:br>
            <a:endParaRPr lang="sv-SE" dirty="0"/>
          </a:p>
          <a:p>
            <a:pPr marL="171450" indent="-171450">
              <a:buFont typeface="Arial" panose="020B0604020202020204" pitchFamily="34" charset="0"/>
              <a:buChar char="•"/>
            </a:pPr>
            <a:r>
              <a:rPr lang="sv-SE" b="1" noProof="0" dirty="0"/>
              <a:t>Vårdpersonal och apotekspersonal bryr sig om dig: </a:t>
            </a:r>
            <a:r>
              <a:rPr lang="sv-SE" b="0" noProof="0" dirty="0"/>
              <a:t>Läkare, sjuksköterskor och farmaceuter ser till att du får ett läkemedel som är säkert och fungerar. De tar ansvar för att du mår bra, och om du skulle må dåligt av ditt läkemedel. </a:t>
            </a:r>
            <a:endParaRPr lang="sv-SE" sz="1200" b="0" i="1"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7</a:t>
            </a:fld>
            <a:endParaRPr lang="en-GB"/>
          </a:p>
        </p:txBody>
      </p:sp>
    </p:spTree>
    <p:extLst>
      <p:ext uri="{BB962C8B-B14F-4D97-AF65-F5344CB8AC3E}">
        <p14:creationId xmlns:p14="http://schemas.microsoft.com/office/powerpoint/2010/main" val="1922778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GB"/>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88327349-91C8-418E-AF78-F715008C459F}" type="slidenum">
              <a:rPr lang="sv-SE" smtClean="0"/>
              <a:t>8</a:t>
            </a:fld>
            <a:endParaRPr lang="sv-SE"/>
          </a:p>
        </p:txBody>
      </p:sp>
    </p:spTree>
    <p:extLst>
      <p:ext uri="{BB962C8B-B14F-4D97-AF65-F5344CB8AC3E}">
        <p14:creationId xmlns:p14="http://schemas.microsoft.com/office/powerpoint/2010/main" val="1841656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ED30-8B28-EED4-09BE-762F5A3DA04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FDD3FE-1002-7230-A0B1-2D33CDCDB57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AC83DC1-161E-D12C-1518-CCFD75504D4F}"/>
              </a:ext>
            </a:extLst>
          </p:cNvPr>
          <p:cNvSpPr>
            <a:spLocks noGrp="1"/>
          </p:cNvSpPr>
          <p:nvPr>
            <p:ph type="body" idx="1"/>
          </p:nvPr>
        </p:nvSpPr>
        <p:spPr/>
        <p:txBody>
          <a:bodyPr/>
          <a:lstStyle/>
          <a:p>
            <a:r>
              <a:rPr lang="sv-SE" sz="1200" b="0" i="0" kern="1200" dirty="0">
                <a:solidFill>
                  <a:schemeClr val="tx1"/>
                </a:solidFill>
                <a:effectLst/>
                <a:latin typeface="+mn-lt"/>
                <a:ea typeface="+mn-ea"/>
                <a:cs typeface="+mn-cs"/>
              </a:rPr>
              <a:t>Ja hur vet man då att ett apotek eller nätapotek är godkänt/lagligt?</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Det finns flera symboler:</a:t>
            </a:r>
          </a:p>
          <a:p>
            <a:endParaRPr lang="sv-SE" sz="1200" b="0" i="0" kern="1200" dirty="0">
              <a:solidFill>
                <a:schemeClr val="tx1"/>
              </a:solidFill>
              <a:effectLst/>
              <a:latin typeface="+mn-lt"/>
              <a:ea typeface="+mn-ea"/>
              <a:cs typeface="+mn-cs"/>
            </a:endParaRPr>
          </a:p>
          <a:p>
            <a:r>
              <a:rPr lang="sv-SE" sz="1200" b="1" i="0" kern="1200" dirty="0">
                <a:solidFill>
                  <a:schemeClr val="tx1"/>
                </a:solidFill>
                <a:effectLst/>
                <a:latin typeface="+mn-lt"/>
                <a:ea typeface="+mn-ea"/>
                <a:cs typeface="+mn-cs"/>
              </a:rPr>
              <a:t>Den nationella apotekssymbolen: </a:t>
            </a:r>
            <a:r>
              <a:rPr lang="sv-SE" sz="1200" b="0" i="0" kern="1200" dirty="0">
                <a:solidFill>
                  <a:schemeClr val="tx1"/>
                </a:solidFill>
                <a:effectLst/>
                <a:latin typeface="+mn-lt"/>
                <a:ea typeface="+mn-ea"/>
                <a:cs typeface="+mn-cs"/>
              </a:rPr>
              <a:t>Den sitter på dörren eller väggen på alla godkända fysiska apotek, och på alla godkända nätapotek. På nätet är den klickbar och ska leda till Läkemedelsverkets lista över apotek med tillstånd, där du även ska kunna klicka dig tillbaka till sidan du tänkt beställa ifrån. </a:t>
            </a:r>
          </a:p>
          <a:p>
            <a:endParaRPr lang="sv-SE" sz="1200" b="0" i="0" kern="1200" dirty="0">
              <a:solidFill>
                <a:schemeClr val="tx1"/>
              </a:solidFill>
              <a:effectLst/>
              <a:latin typeface="+mn-lt"/>
              <a:ea typeface="+mn-ea"/>
              <a:cs typeface="+mn-cs"/>
            </a:endParaRPr>
          </a:p>
          <a:p>
            <a:r>
              <a:rPr lang="sv-SE" b="1" dirty="0">
                <a:effectLst/>
              </a:rPr>
              <a:t>EU-gemensam symbol: </a:t>
            </a:r>
            <a:r>
              <a:rPr lang="sv-SE" b="0" dirty="0">
                <a:effectLst/>
              </a:rPr>
              <a:t>Den här symbolen finns på alla lagliga webbplatser som säljer läkemedel. </a:t>
            </a:r>
            <a:r>
              <a:rPr lang="sv-SE" dirty="0">
                <a:effectLst/>
              </a:rPr>
              <a:t>Klickar du på den ska du även här komma till Läkemedelsverkets hemsida som bekräftar att apoteket är registrerat och godkänt.</a:t>
            </a:r>
          </a:p>
          <a:p>
            <a:endParaRPr lang="sv-SE" sz="1200" i="1" kern="1200" dirty="0">
              <a:solidFill>
                <a:schemeClr val="tx1"/>
              </a:solidFill>
              <a:effectLst/>
              <a:latin typeface="+mn-lt"/>
              <a:ea typeface="+mn-ea"/>
              <a:cs typeface="+mn-cs"/>
            </a:endParaRPr>
          </a:p>
          <a:p>
            <a:endParaRPr lang="sv-SE" dirty="0"/>
          </a:p>
          <a:p>
            <a:endParaRPr lang="sv-SE" dirty="0"/>
          </a:p>
        </p:txBody>
      </p:sp>
      <p:sp>
        <p:nvSpPr>
          <p:cNvPr id="4" name="Platshållare för bildnummer 3">
            <a:extLst>
              <a:ext uri="{FF2B5EF4-FFF2-40B4-BE49-F238E27FC236}">
                <a16:creationId xmlns:a16="http://schemas.microsoft.com/office/drawing/2014/main" id="{2147B516-65BC-90EA-6C4D-82BD63888171}"/>
              </a:ext>
            </a:extLst>
          </p:cNvPr>
          <p:cNvSpPr>
            <a:spLocks noGrp="1"/>
          </p:cNvSpPr>
          <p:nvPr>
            <p:ph type="sldNum" sz="quarter" idx="5"/>
          </p:nvPr>
        </p:nvSpPr>
        <p:spPr/>
        <p:txBody>
          <a:bodyPr/>
          <a:lstStyle/>
          <a:p>
            <a:fld id="{7E474EA0-FBA9-4435-957C-0B4020E42C09}" type="slidenum">
              <a:rPr lang="en-GB" smtClean="0"/>
              <a:t>9</a:t>
            </a:fld>
            <a:endParaRPr lang="en-GB"/>
          </a:p>
        </p:txBody>
      </p:sp>
    </p:spTree>
    <p:extLst>
      <p:ext uri="{BB962C8B-B14F-4D97-AF65-F5344CB8AC3E}">
        <p14:creationId xmlns:p14="http://schemas.microsoft.com/office/powerpoint/2010/main" val="11955804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06785322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303654431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27227339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en-US"/>
              <a:t>Click icon to add picture</a:t>
            </a:r>
            <a:endParaRPr lang="sv-SE"/>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Tree>
    <p:extLst>
      <p:ext uri="{BB962C8B-B14F-4D97-AF65-F5344CB8AC3E}">
        <p14:creationId xmlns:p14="http://schemas.microsoft.com/office/powerpoint/2010/main" val="21903980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145680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387168061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en-US"/>
              <a:t>Click to edit Master title style</a:t>
            </a:r>
            <a:endParaRPr lang="sv-SE"/>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85655207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1678408"/>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en-US"/>
              <a:t>Click icon to add picture</a:t>
            </a:r>
            <a:endParaRPr lang="sv-SE"/>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en-US"/>
              <a:t>Click to edit Master title style</a:t>
            </a:r>
            <a:endParaRPr lang="sv-SE"/>
          </a:p>
        </p:txBody>
      </p:sp>
    </p:spTree>
    <p:extLst>
      <p:ext uri="{BB962C8B-B14F-4D97-AF65-F5344CB8AC3E}">
        <p14:creationId xmlns:p14="http://schemas.microsoft.com/office/powerpoint/2010/main" val="387136705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en-US"/>
              <a:t>Click icon to add picture</a:t>
            </a:r>
            <a:endParaRPr lang="sv-SE"/>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49A151D-4279-4332-C5D9-7861C01AE923}"/>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87206065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pattFill prst="wdUpDiag">
            <a:fgClr>
              <a:srgbClr val="205E78"/>
            </a:fgClr>
            <a:bgClr>
              <a:srgbClr val="1D4E66"/>
            </a:bgClr>
          </a:patt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55359208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51631523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en-US"/>
              <a:t>Click icon to add picture</a:t>
            </a:r>
            <a:endParaRPr lang="sv-SE"/>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27587459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417798253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en-US"/>
              <a:t>Click to edit Master title style</a:t>
            </a:r>
            <a:endParaRPr lang="sv-SE"/>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p:txBody>
      </p:sp>
    </p:spTree>
    <p:extLst>
      <p:ext uri="{BB962C8B-B14F-4D97-AF65-F5344CB8AC3E}">
        <p14:creationId xmlns:p14="http://schemas.microsoft.com/office/powerpoint/2010/main" val="336535011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en-US"/>
              <a:t>Click icon to add media</a:t>
            </a:r>
            <a:endParaRPr lang="sv-SE"/>
          </a:p>
        </p:txBody>
      </p:sp>
    </p:spTree>
    <p:extLst>
      <p:ext uri="{BB962C8B-B14F-4D97-AF65-F5344CB8AC3E}">
        <p14:creationId xmlns:p14="http://schemas.microsoft.com/office/powerpoint/2010/main" val="392357884"/>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en-US"/>
              <a:t>Click icon to add picture</a:t>
            </a:r>
            <a:endParaRPr lang="sv-SE"/>
          </a:p>
        </p:txBody>
      </p:sp>
    </p:spTree>
    <p:extLst>
      <p:ext uri="{BB962C8B-B14F-4D97-AF65-F5344CB8AC3E}">
        <p14:creationId xmlns:p14="http://schemas.microsoft.com/office/powerpoint/2010/main" val="229336959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en-US"/>
              <a:t>Click to edit Master title style</a:t>
            </a:r>
            <a:endParaRPr lang="sv-SE"/>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94318439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2152547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850659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4074057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325129793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232361711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64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5515677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405191033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04091720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67821835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131447809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6751125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sv-SE"/>
              <a:t>Klicka här för att ändra mall för rubrikformat</a:t>
            </a:r>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523380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35546868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9574378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sv-SE"/>
              <a:t>Klicka på ikonen för att lägga till en bild</a:t>
            </a:r>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26437187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145680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353890730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358925661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64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79361293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1678408"/>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sv-SE"/>
              <a:t>Klicka på ikonen för att lägga till en bild</a:t>
            </a:r>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sv-SE"/>
              <a:t>Klicka här för att ändra mall för rubrikformat</a:t>
            </a:r>
          </a:p>
        </p:txBody>
      </p:sp>
    </p:spTree>
    <p:extLst>
      <p:ext uri="{BB962C8B-B14F-4D97-AF65-F5344CB8AC3E}">
        <p14:creationId xmlns:p14="http://schemas.microsoft.com/office/powerpoint/2010/main" val="103470114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sv-SE"/>
              <a:t>Klicka på ikonen för att lägga till en bild</a:t>
            </a:r>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49A151D-4279-4332-C5D9-7861C01AE923}"/>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textruta 12">
            <a:extLst>
              <a:ext uri="{FF2B5EF4-FFF2-40B4-BE49-F238E27FC236}">
                <a16:creationId xmlns:a16="http://schemas.microsoft.com/office/drawing/2014/main" id="{B91E481A-A484-4D5A-1A35-3223AC6AB4B6}"/>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bg1"/>
                </a:solidFill>
                <a:effectLst/>
                <a:latin typeface="+mn-lt"/>
                <a:ea typeface="+mn-ea"/>
                <a:cs typeface="+mn-cs"/>
              </a:rPr>
              <a:t>evis.se</a:t>
            </a:r>
            <a:endParaRPr lang="sv-SE" sz="800" i="0">
              <a:solidFill>
                <a:schemeClr val="bg1"/>
              </a:solidFill>
              <a:latin typeface="+mn-lt"/>
            </a:endParaRPr>
          </a:p>
        </p:txBody>
      </p:sp>
    </p:spTree>
    <p:extLst>
      <p:ext uri="{BB962C8B-B14F-4D97-AF65-F5344CB8AC3E}">
        <p14:creationId xmlns:p14="http://schemas.microsoft.com/office/powerpoint/2010/main" val="352467679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50002" y="0"/>
            <a:ext cx="5741997"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149997324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9654876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sv-SE"/>
              <a:t>Klicka på ikonen för att lägga till en bild</a:t>
            </a:r>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4997326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sv-SE"/>
              <a:t>Klicka här för att ändra mall för rubrikformat</a:t>
            </a:r>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p:txBody>
      </p:sp>
    </p:spTree>
    <p:extLst>
      <p:ext uri="{BB962C8B-B14F-4D97-AF65-F5344CB8AC3E}">
        <p14:creationId xmlns:p14="http://schemas.microsoft.com/office/powerpoint/2010/main" val="27294871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sv-SE"/>
              <a:t>Klicka på ikonen för att lägga till ett medieklipp</a:t>
            </a:r>
          </a:p>
        </p:txBody>
      </p:sp>
    </p:spTree>
    <p:extLst>
      <p:ext uri="{BB962C8B-B14F-4D97-AF65-F5344CB8AC3E}">
        <p14:creationId xmlns:p14="http://schemas.microsoft.com/office/powerpoint/2010/main" val="173495497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sv-SE"/>
              <a:t>Klicka på ikonen för att lägga till en bild</a:t>
            </a:r>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sv-SE"/>
              <a:t>Klicka på ikonen för att lägga till en bild</a:t>
            </a:r>
          </a:p>
        </p:txBody>
      </p:sp>
    </p:spTree>
    <p:extLst>
      <p:ext uri="{BB962C8B-B14F-4D97-AF65-F5344CB8AC3E}">
        <p14:creationId xmlns:p14="http://schemas.microsoft.com/office/powerpoint/2010/main" val="421429696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sv-SE"/>
              <a:t>Klicka här för att ändra mall för rubrikformat</a:t>
            </a:r>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305370652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459666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356813206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87098505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101850618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43837179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7624"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6796515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Roboto Slab Medium" pitchFamily="2" charset="0"/>
                <a:ea typeface="Roboto Slab Medium" pitchFamily="2" charset="0"/>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Roboto Slab Medium" pitchFamily="2" charset="0"/>
                <a:ea typeface="Roboto Slab Medium" pitchFamily="2" charset="0"/>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44771885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01249708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424204869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88361763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sv-SE"/>
              <a:t>Klicka här för att ändra mall för rubrikformat</a:t>
            </a:r>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36582836"/>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37069021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23153006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6728024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sv-SE"/>
              <a:t>Klicka på ikonen för att lägga till en bild</a:t>
            </a:r>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4379654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41666500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3"/>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365720494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sv-SE"/>
              <a:t>Klicka på ikonen för att lägga till en bild</a:t>
            </a:r>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sv-SE"/>
              <a:t>Klicka här för att ändra mall för rubrikformat</a:t>
            </a:r>
          </a:p>
        </p:txBody>
      </p:sp>
    </p:spTree>
    <p:extLst>
      <p:ext uri="{BB962C8B-B14F-4D97-AF65-F5344CB8AC3E}">
        <p14:creationId xmlns:p14="http://schemas.microsoft.com/office/powerpoint/2010/main" val="112301413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sv-SE"/>
              <a:t>Klicka på ikonen för att lägga till en bild</a:t>
            </a:r>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13" name="textruta 12">
            <a:extLst>
              <a:ext uri="{FF2B5EF4-FFF2-40B4-BE49-F238E27FC236}">
                <a16:creationId xmlns:a16="http://schemas.microsoft.com/office/drawing/2014/main" id="{B91E481A-A484-4D5A-1A35-3223AC6AB4B6}"/>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bg1"/>
                </a:solidFill>
                <a:effectLst/>
                <a:latin typeface="+mn-lt"/>
                <a:ea typeface="+mn-ea"/>
                <a:cs typeface="+mn-cs"/>
              </a:rPr>
              <a:t>evis.se</a:t>
            </a:r>
            <a:endParaRPr lang="sv-SE" sz="800" i="0">
              <a:solidFill>
                <a:schemeClr val="bg1"/>
              </a:solidFill>
              <a:latin typeface="+mn-lt"/>
            </a:endParaRPr>
          </a:p>
        </p:txBody>
      </p:sp>
      <p:sp>
        <p:nvSpPr>
          <p:cNvPr id="3" name="Platshållare för text 2">
            <a:extLst>
              <a:ext uri="{FF2B5EF4-FFF2-40B4-BE49-F238E27FC236}">
                <a16:creationId xmlns:a16="http://schemas.microsoft.com/office/drawing/2014/main" id="{1BB2EA11-8859-24A4-0BA1-49F165892DE7}"/>
              </a:ext>
            </a:extLst>
          </p:cNvPr>
          <p:cNvSpPr>
            <a:spLocks noGrp="1"/>
          </p:cNvSpPr>
          <p:nvPr>
            <p:ph type="body" sz="quarter" idx="11"/>
          </p:nvPr>
        </p:nvSpPr>
        <p:spPr>
          <a:xfrm>
            <a:off x="6469063" y="1765300"/>
            <a:ext cx="5019675" cy="2867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9986153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3060238169"/>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7076562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sv-SE"/>
              <a:t>Klicka på ikonen för att lägga till en bild</a:t>
            </a:r>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30576862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sv-SE"/>
              <a:t>Klicka här för att ändra mall för rubrikformat</a:t>
            </a:r>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p:txBody>
      </p:sp>
    </p:spTree>
    <p:extLst>
      <p:ext uri="{BB962C8B-B14F-4D97-AF65-F5344CB8AC3E}">
        <p14:creationId xmlns:p14="http://schemas.microsoft.com/office/powerpoint/2010/main" val="318607616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14044492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sv-SE"/>
              <a:t>Klicka på ikonen för att lägga till ett medieklipp</a:t>
            </a:r>
          </a:p>
        </p:txBody>
      </p:sp>
    </p:spTree>
    <p:extLst>
      <p:ext uri="{BB962C8B-B14F-4D97-AF65-F5344CB8AC3E}">
        <p14:creationId xmlns:p14="http://schemas.microsoft.com/office/powerpoint/2010/main" val="11709857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sv-SE"/>
              <a:t>Klicka på ikonen för att lägga till en bild</a:t>
            </a:r>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sv-SE"/>
              <a:t>Klicka på ikonen för att lägga till en bild</a:t>
            </a:r>
          </a:p>
        </p:txBody>
      </p:sp>
    </p:spTree>
    <p:extLst>
      <p:ext uri="{BB962C8B-B14F-4D97-AF65-F5344CB8AC3E}">
        <p14:creationId xmlns:p14="http://schemas.microsoft.com/office/powerpoint/2010/main" val="311919882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sv-SE"/>
              <a:t>Klicka här för att ändra mall för rubrikformat</a:t>
            </a:r>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74084849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21833572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20000" y="1268475"/>
            <a:ext cx="10819538" cy="4628960"/>
          </a:xfrm>
        </p:spPr>
        <p:txBody>
          <a:bodyPr/>
          <a:lstStyle>
            <a:lvl1pPr algn="l">
              <a:defRPr sz="4000"/>
            </a:lvl1pPr>
            <a:lvl2pPr algn="l">
              <a:defRPr sz="3467"/>
            </a:lvl2pPr>
            <a:lvl3pPr algn="l">
              <a:defRPr sz="2933"/>
            </a:lvl3pPr>
            <a:lvl4pPr algn="l">
              <a:defRPr sz="2400"/>
            </a:lvl4pPr>
            <a:lvl5pPr algn="l">
              <a:defRPr sz="2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a:t>
            </a:r>
            <a:r>
              <a:rPr lang="sv-SE" err="1"/>
              <a:t>fema</a:t>
            </a:r>
            <a:endParaRPr lang="sv-SE"/>
          </a:p>
        </p:txBody>
      </p:sp>
      <p:sp>
        <p:nvSpPr>
          <p:cNvPr id="4" name="Platshållare för datum 3"/>
          <p:cNvSpPr>
            <a:spLocks noGrp="1"/>
          </p:cNvSpPr>
          <p:nvPr>
            <p:ph type="dt" sz="half" idx="10"/>
          </p:nvPr>
        </p:nvSpPr>
        <p:spPr/>
        <p:txBody>
          <a:bodyPr/>
          <a:lstStyle/>
          <a:p>
            <a:fld id="{F2E6BA1D-140E-4180-B183-8E3736832FEA}" type="datetimeFigureOut">
              <a:rPr lang="sv-SE" smtClean="0"/>
              <a:t>2026-09-09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B00E656-AD35-4777-AFBD-F45D3BBFE5B6}" type="slidenum">
              <a:rPr lang="sv-SE" smtClean="0"/>
              <a:t>‹#›</a:t>
            </a:fld>
            <a:endParaRPr lang="sv-SE"/>
          </a:p>
        </p:txBody>
      </p:sp>
    </p:spTree>
    <p:extLst>
      <p:ext uri="{BB962C8B-B14F-4D97-AF65-F5344CB8AC3E}">
        <p14:creationId xmlns:p14="http://schemas.microsoft.com/office/powerpoint/2010/main" val="2106879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userDrawn="1"/>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27701510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245020338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77137514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7624"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32877834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425866922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02588869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7287245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328372280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16773353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en-US"/>
              <a:t>Click to edit Master title style</a:t>
            </a:r>
            <a:endParaRPr lang="sv-SE"/>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48453153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03485997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64223992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en-US"/>
              <a:t>Click icon to add picture</a:t>
            </a:r>
            <a:endParaRPr lang="sv-SE"/>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Tree>
    <p:extLst>
      <p:ext uri="{BB962C8B-B14F-4D97-AF65-F5344CB8AC3E}">
        <p14:creationId xmlns:p14="http://schemas.microsoft.com/office/powerpoint/2010/main" val="386599488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51622911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3"/>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en-US"/>
              <a:t>Click to edit Master title style</a:t>
            </a:r>
            <a:endParaRPr lang="sv-SE"/>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74041665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en-US"/>
              <a:t>Click icon to add picture</a:t>
            </a:r>
            <a:endParaRPr lang="sv-SE"/>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en-US"/>
              <a:t>Click to edit Master title style</a:t>
            </a:r>
            <a:endParaRPr lang="sv-SE"/>
          </a:p>
        </p:txBody>
      </p:sp>
    </p:spTree>
    <p:extLst>
      <p:ext uri="{BB962C8B-B14F-4D97-AF65-F5344CB8AC3E}">
        <p14:creationId xmlns:p14="http://schemas.microsoft.com/office/powerpoint/2010/main" val="186741780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en-US"/>
              <a:t>Click to edit Master title style</a:t>
            </a:r>
            <a:endParaRPr lang="sv-SE"/>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408888929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en-US"/>
              <a:t>Click icon to add picture</a:t>
            </a:r>
            <a:endParaRPr lang="sv-SE"/>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13" name="textruta 12">
            <a:extLst>
              <a:ext uri="{FF2B5EF4-FFF2-40B4-BE49-F238E27FC236}">
                <a16:creationId xmlns:a16="http://schemas.microsoft.com/office/drawing/2014/main" id="{B91E481A-A484-4D5A-1A35-3223AC6AB4B6}"/>
              </a:ext>
            </a:extLst>
          </p:cNvPr>
          <p:cNvSpPr txBox="1"/>
          <p:nvPr userDrawn="1"/>
        </p:nvSpPr>
        <p:spPr>
          <a:xfrm>
            <a:off x="6469200" y="5988556"/>
            <a:ext cx="3655008" cy="215444"/>
          </a:xfrm>
          <a:prstGeom prst="rect">
            <a:avLst/>
          </a:prstGeom>
          <a:noFill/>
        </p:spPr>
        <p:txBody>
          <a:bodyPr wrap="square" lIns="0" rtlCol="0">
            <a:spAutoFit/>
          </a:bodyPr>
          <a:lstStyle/>
          <a:p>
            <a:r>
              <a:rPr lang="sv-SE" sz="800" i="0" kern="1200">
                <a:solidFill>
                  <a:schemeClr val="bg1"/>
                </a:solidFill>
                <a:effectLst/>
                <a:latin typeface="+mn-lt"/>
                <a:ea typeface="+mn-ea"/>
                <a:cs typeface="+mn-cs"/>
              </a:rPr>
              <a:t>evis.se</a:t>
            </a:r>
            <a:endParaRPr lang="sv-SE" sz="800" i="0">
              <a:solidFill>
                <a:schemeClr val="bg1"/>
              </a:solidFill>
              <a:latin typeface="+mn-lt"/>
            </a:endParaRPr>
          </a:p>
        </p:txBody>
      </p:sp>
      <p:sp>
        <p:nvSpPr>
          <p:cNvPr id="3" name="Platshållare för text 2">
            <a:extLst>
              <a:ext uri="{FF2B5EF4-FFF2-40B4-BE49-F238E27FC236}">
                <a16:creationId xmlns:a16="http://schemas.microsoft.com/office/drawing/2014/main" id="{1BB2EA11-8859-24A4-0BA1-49F165892DE7}"/>
              </a:ext>
            </a:extLst>
          </p:cNvPr>
          <p:cNvSpPr>
            <a:spLocks noGrp="1"/>
          </p:cNvSpPr>
          <p:nvPr>
            <p:ph type="body" sz="quarter" idx="11"/>
          </p:nvPr>
        </p:nvSpPr>
        <p:spPr>
          <a:xfrm>
            <a:off x="6469063" y="1765300"/>
            <a:ext cx="5019675" cy="2867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46805040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1815475239"/>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51334460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en-US"/>
              <a:t>Click icon to add picture</a:t>
            </a:r>
            <a:endParaRPr lang="sv-SE"/>
          </a:p>
        </p:txBody>
      </p:sp>
      <p:sp>
        <p:nvSpPr>
          <p:cNvPr id="14" name="textruta 13">
            <a:extLst>
              <a:ext uri="{FF2B5EF4-FFF2-40B4-BE49-F238E27FC236}">
                <a16:creationId xmlns:a16="http://schemas.microsoft.com/office/drawing/2014/main" id="{9FDC2A73-F6D6-3190-119E-C29C4491E74C}"/>
              </a:ext>
            </a:extLst>
          </p:cNvPr>
          <p:cNvSpPr txBox="1"/>
          <p:nvPr userDrawn="1"/>
        </p:nvSpPr>
        <p:spPr>
          <a:xfrm>
            <a:off x="6469200" y="5988556"/>
            <a:ext cx="3655008" cy="215444"/>
          </a:xfrm>
          <a:prstGeom prst="rect">
            <a:avLst/>
          </a:prstGeom>
          <a:noFill/>
        </p:spPr>
        <p:txBody>
          <a:bodyPr wrap="square" lIns="0" rtlCol="0">
            <a:spAutoFit/>
          </a:bodyPr>
          <a:lstStyle/>
          <a:p>
            <a:r>
              <a:rPr lang="sv-SE" sz="800" i="0" kern="1200">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97620298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en-US"/>
              <a:t>Click to edit Master title style</a:t>
            </a:r>
            <a:endParaRPr lang="sv-SE"/>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p:txBody>
      </p:sp>
    </p:spTree>
    <p:extLst>
      <p:ext uri="{BB962C8B-B14F-4D97-AF65-F5344CB8AC3E}">
        <p14:creationId xmlns:p14="http://schemas.microsoft.com/office/powerpoint/2010/main" val="367792179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en-US"/>
              <a:t>Click icon to add media</a:t>
            </a:r>
            <a:endParaRPr lang="sv-SE"/>
          </a:p>
        </p:txBody>
      </p:sp>
    </p:spTree>
    <p:extLst>
      <p:ext uri="{BB962C8B-B14F-4D97-AF65-F5344CB8AC3E}">
        <p14:creationId xmlns:p14="http://schemas.microsoft.com/office/powerpoint/2010/main" val="247009494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en-US"/>
              <a:t>Click icon to add picture</a:t>
            </a:r>
            <a:endParaRPr lang="sv-SE"/>
          </a:p>
        </p:txBody>
      </p:sp>
    </p:spTree>
    <p:extLst>
      <p:ext uri="{BB962C8B-B14F-4D97-AF65-F5344CB8AC3E}">
        <p14:creationId xmlns:p14="http://schemas.microsoft.com/office/powerpoint/2010/main" val="9199586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en-US"/>
              <a:t>Click to edit Master title style</a:t>
            </a:r>
            <a:endParaRPr lang="sv-SE"/>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95516779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image" Target="../media/image1.png"/><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theme" Target="../theme/theme3.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image" Target="../media/image7.png"/><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image" Target="../media/image6.png"/><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tags" Target="../tags/tag2.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theme" Target="../theme/theme4.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D4E66"/>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 name="textruta 60">
            <a:extLst>
              <a:ext uri="{FF2B5EF4-FFF2-40B4-BE49-F238E27FC236}">
                <a16:creationId xmlns:a16="http://schemas.microsoft.com/office/drawing/2014/main" id="{2C807DC2-1D8C-2450-D48A-894C274E8605}"/>
              </a:ext>
            </a:extLst>
          </p:cNvPr>
          <p:cNvSpPr txBox="1"/>
          <p:nvPr/>
        </p:nvSpPr>
        <p:spPr>
          <a:xfrm>
            <a:off x="306532" y="6425969"/>
            <a:ext cx="486618" cy="215444"/>
          </a:xfrm>
          <a:prstGeom prst="rect">
            <a:avLst/>
          </a:prstGeom>
          <a:noFill/>
        </p:spPr>
        <p:txBody>
          <a:bodyPr wrap="square" lIns="0" rtlCol="0">
            <a:spAutoFit/>
          </a:bodyPr>
          <a:lstStyle/>
          <a:p>
            <a:r>
              <a:rPr lang="sv-SE" sz="800" i="0" kern="1200">
                <a:solidFill>
                  <a:srgbClr val="F8F3E3"/>
                </a:solidFill>
                <a:effectLst/>
                <a:latin typeface="Roboto Slab" pitchFamily="2" charset="0"/>
                <a:ea typeface="Roboto Slab" pitchFamily="2" charset="0"/>
                <a:cs typeface="+mn-cs"/>
              </a:rPr>
              <a:t>e-vis.se</a:t>
            </a:r>
            <a:endParaRPr lang="sv-SE" sz="800" i="0">
              <a:solidFill>
                <a:srgbClr val="F8F3E3"/>
              </a:solidFill>
              <a:latin typeface="Roboto Slab" pitchFamily="2" charset="0"/>
              <a:ea typeface="Roboto Slab" pitchFamily="2" charset="0"/>
            </a:endParaRP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7">
            <a:alphaModFix/>
          </a:blip>
          <a:srcRect/>
          <a:stretch/>
        </p:blipFill>
        <p:spPr>
          <a:xfrm>
            <a:off x="10984800" y="576000"/>
            <a:ext cx="646659" cy="755805"/>
          </a:xfrm>
          <a:prstGeom prst="rect">
            <a:avLst/>
          </a:prstGeom>
        </p:spPr>
      </p:pic>
    </p:spTree>
    <p:extLst>
      <p:ext uri="{BB962C8B-B14F-4D97-AF65-F5344CB8AC3E}">
        <p14:creationId xmlns:p14="http://schemas.microsoft.com/office/powerpoint/2010/main" val="1571693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763" r:id="rId25"/>
  </p:sldLayoutIdLst>
  <p:txStyles>
    <p:titleStyle>
      <a:lvl1pPr algn="l" defTabSz="914400" rtl="0" eaLnBrk="1" latinLnBrk="0" hangingPunct="1">
        <a:lnSpc>
          <a:spcPct val="90000"/>
        </a:lnSpc>
        <a:spcBef>
          <a:spcPct val="0"/>
        </a:spcBef>
        <a:buNone/>
        <a:defRPr sz="3600" kern="1200">
          <a:solidFill>
            <a:srgbClr val="F8F3E3"/>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529283"/>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6"/>
          <a:srcRect/>
          <a:stretch/>
        </p:blipFill>
        <p:spPr>
          <a:xfrm>
            <a:off x="10984800" y="576000"/>
            <a:ext cx="646659" cy="755805"/>
          </a:xfrm>
          <a:prstGeom prst="rect">
            <a:avLst/>
          </a:prstGeom>
        </p:spPr>
      </p:pic>
      <p:sp>
        <p:nvSpPr>
          <p:cNvPr id="6" name="textruta 60">
            <a:extLst>
              <a:ext uri="{FF2B5EF4-FFF2-40B4-BE49-F238E27FC236}">
                <a16:creationId xmlns:a16="http://schemas.microsoft.com/office/drawing/2014/main" id="{27BDD277-D3AD-5421-2919-B1F45442BEE1}"/>
              </a:ext>
            </a:extLst>
          </p:cNvPr>
          <p:cNvSpPr txBox="1"/>
          <p:nvPr userDrawn="1"/>
        </p:nvSpPr>
        <p:spPr>
          <a:xfrm>
            <a:off x="306532" y="6425969"/>
            <a:ext cx="486618" cy="215444"/>
          </a:xfrm>
          <a:prstGeom prst="rect">
            <a:avLst/>
          </a:prstGeom>
          <a:noFill/>
        </p:spPr>
        <p:txBody>
          <a:bodyPr wrap="square" lIns="0" rtlCol="0">
            <a:spAutoFit/>
          </a:bodyPr>
          <a:lstStyle/>
          <a:p>
            <a:r>
              <a:rPr lang="sv-SE" sz="800" i="0" kern="1200">
                <a:solidFill>
                  <a:srgbClr val="F8F3E3"/>
                </a:solidFill>
                <a:effectLst/>
                <a:latin typeface="Roboto Slab" pitchFamily="2" charset="0"/>
                <a:ea typeface="Roboto Slab" pitchFamily="2" charset="0"/>
                <a:cs typeface="+mn-cs"/>
              </a:rPr>
              <a:t>e-vis.se</a:t>
            </a:r>
            <a:endParaRPr lang="sv-SE" sz="800" i="0">
              <a:solidFill>
                <a:srgbClr val="F8F3E3"/>
              </a:solidFill>
              <a:latin typeface="Roboto Slab" pitchFamily="2" charset="0"/>
              <a:ea typeface="Roboto Slab" pitchFamily="2" charset="0"/>
            </a:endParaRPr>
          </a:p>
        </p:txBody>
      </p:sp>
    </p:spTree>
    <p:extLst>
      <p:ext uri="{BB962C8B-B14F-4D97-AF65-F5344CB8AC3E}">
        <p14:creationId xmlns:p14="http://schemas.microsoft.com/office/powerpoint/2010/main" val="61406166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34" r:id="rId24"/>
  </p:sldLayoutIdLst>
  <p:txStyles>
    <p:titleStyle>
      <a:lvl1pPr algn="l" defTabSz="914400" rtl="0" eaLnBrk="1" latinLnBrk="0" hangingPunct="1">
        <a:lnSpc>
          <a:spcPct val="90000"/>
        </a:lnSpc>
        <a:spcBef>
          <a:spcPct val="0"/>
        </a:spcBef>
        <a:buNone/>
        <a:defRPr sz="3600" kern="1200">
          <a:solidFill>
            <a:srgbClr val="F8F3E3"/>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7"/>
          <a:srcRect/>
          <a:stretch/>
        </p:blipFill>
        <p:spPr>
          <a:xfrm>
            <a:off x="10984800" y="576000"/>
            <a:ext cx="646659" cy="755804"/>
          </a:xfrm>
          <a:prstGeom prst="rect">
            <a:avLst/>
          </a:prstGeom>
        </p:spPr>
      </p:pic>
      <p:sp>
        <p:nvSpPr>
          <p:cNvPr id="6" name="textruta 60">
            <a:extLst>
              <a:ext uri="{FF2B5EF4-FFF2-40B4-BE49-F238E27FC236}">
                <a16:creationId xmlns:a16="http://schemas.microsoft.com/office/drawing/2014/main" id="{3180CF28-EE68-5CB4-0290-6D3186B3E1C9}"/>
              </a:ext>
            </a:extLst>
          </p:cNvPr>
          <p:cNvSpPr txBox="1"/>
          <p:nvPr userDrawn="1"/>
        </p:nvSpPr>
        <p:spPr>
          <a:xfrm>
            <a:off x="306532" y="6425969"/>
            <a:ext cx="486618" cy="215444"/>
          </a:xfrm>
          <a:prstGeom prst="rect">
            <a:avLst/>
          </a:prstGeom>
          <a:noFill/>
        </p:spPr>
        <p:txBody>
          <a:bodyPr wrap="square" lIns="0" rtlCol="0">
            <a:spAutoFit/>
          </a:bodyPr>
          <a:lstStyle/>
          <a:p>
            <a:r>
              <a:rPr lang="sv-SE" sz="800" i="0" kern="1200">
                <a:solidFill>
                  <a:schemeClr val="tx2"/>
                </a:solidFill>
                <a:effectLst/>
                <a:latin typeface="Roboto Slab" pitchFamily="2" charset="0"/>
                <a:ea typeface="Roboto Slab" pitchFamily="2" charset="0"/>
                <a:cs typeface="+mn-cs"/>
              </a:rPr>
              <a:t>e-vis.se</a:t>
            </a:r>
            <a:endParaRPr lang="sv-SE" sz="800" i="0">
              <a:solidFill>
                <a:schemeClr val="tx2"/>
              </a:solidFill>
              <a:latin typeface="Roboto Slab" pitchFamily="2" charset="0"/>
              <a:ea typeface="Roboto Slab" pitchFamily="2" charset="0"/>
            </a:endParaRPr>
          </a:p>
        </p:txBody>
      </p:sp>
    </p:spTree>
    <p:extLst>
      <p:ext uri="{BB962C8B-B14F-4D97-AF65-F5344CB8AC3E}">
        <p14:creationId xmlns:p14="http://schemas.microsoft.com/office/powerpoint/2010/main" val="23958712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8" r:id="rId25"/>
  </p:sldLayoutIdLst>
  <p:txStyles>
    <p:titleStyle>
      <a:lvl1pPr algn="l" defTabSz="914400" rtl="0" eaLnBrk="1" latinLnBrk="0" hangingPunct="1">
        <a:lnSpc>
          <a:spcPct val="90000"/>
        </a:lnSpc>
        <a:spcBef>
          <a:spcPct val="0"/>
        </a:spcBef>
        <a:buNone/>
        <a:defRPr sz="3600" kern="1200">
          <a:solidFill>
            <a:schemeClr val="tx2"/>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6"/>
          <a:srcRect/>
          <a:stretch/>
        </p:blipFill>
        <p:spPr>
          <a:xfrm>
            <a:off x="10984800" y="576000"/>
            <a:ext cx="646659" cy="755804"/>
          </a:xfrm>
          <a:prstGeom prst="rect">
            <a:avLst/>
          </a:prstGeom>
        </p:spPr>
      </p:pic>
      <p:sp>
        <p:nvSpPr>
          <p:cNvPr id="4" name="textruta 3">
            <a:extLst>
              <a:ext uri="{FF2B5EF4-FFF2-40B4-BE49-F238E27FC236}">
                <a16:creationId xmlns:a16="http://schemas.microsoft.com/office/drawing/2014/main" id="{951E9206-907C-AFEB-171C-A66B8EF22C73}"/>
              </a:ext>
            </a:extLst>
          </p:cNvPr>
          <p:cNvSpPr txBox="1"/>
          <p:nvPr userDrawn="1"/>
        </p:nvSpPr>
        <p:spPr>
          <a:xfrm>
            <a:off x="314484" y="6423207"/>
            <a:ext cx="486618" cy="215444"/>
          </a:xfrm>
          <a:prstGeom prst="rect">
            <a:avLst/>
          </a:prstGeom>
          <a:noFill/>
        </p:spPr>
        <p:txBody>
          <a:bodyPr wrap="square" lIns="0" rtlCol="0">
            <a:spAutoFit/>
          </a:bodyPr>
          <a:lstStyle/>
          <a:p>
            <a:r>
              <a:rPr lang="sv-SE" sz="800" i="0" kern="1200">
                <a:solidFill>
                  <a:schemeClr val="tx2"/>
                </a:solidFill>
                <a:effectLst/>
                <a:latin typeface="Roboto Slab" pitchFamily="2" charset="0"/>
                <a:ea typeface="Roboto Slab" pitchFamily="2" charset="0"/>
                <a:cs typeface="+mn-cs"/>
              </a:rPr>
              <a:t>e-vis.se</a:t>
            </a:r>
            <a:endParaRPr lang="sv-SE" sz="800" i="0">
              <a:solidFill>
                <a:schemeClr val="tx2"/>
              </a:solidFill>
              <a:latin typeface="Roboto Slab" pitchFamily="2" charset="0"/>
              <a:ea typeface="Roboto Slab" pitchFamily="2" charset="0"/>
            </a:endParaRPr>
          </a:p>
        </p:txBody>
      </p:sp>
    </p:spTree>
    <p:custDataLst>
      <p:tags r:id="rId25"/>
    </p:custDataLst>
    <p:extLst>
      <p:ext uri="{BB962C8B-B14F-4D97-AF65-F5344CB8AC3E}">
        <p14:creationId xmlns:p14="http://schemas.microsoft.com/office/powerpoint/2010/main" val="51600953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Lst>
  <p:txStyles>
    <p:titleStyle>
      <a:lvl1pPr algn="l" defTabSz="914400" rtl="0" eaLnBrk="1" latinLnBrk="0" hangingPunct="1">
        <a:lnSpc>
          <a:spcPct val="90000"/>
        </a:lnSpc>
        <a:spcBef>
          <a:spcPct val="0"/>
        </a:spcBef>
        <a:buNone/>
        <a:defRPr sz="3600" kern="1200">
          <a:solidFill>
            <a:schemeClr val="tx2"/>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vis.se/forfalskade-lakemedel/bakomdittlakemede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5.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7.emf"/><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6E72-42B2-6FB6-090B-107DA509C565}"/>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A421E622-4C88-62CD-EE8F-05B223B37CB8}"/>
              </a:ext>
            </a:extLst>
          </p:cNvPr>
          <p:cNvSpPr>
            <a:spLocks noGrp="1"/>
          </p:cNvSpPr>
          <p:nvPr>
            <p:ph type="ctrTitle"/>
          </p:nvPr>
        </p:nvSpPr>
        <p:spPr>
          <a:xfrm>
            <a:off x="1524000" y="2582197"/>
            <a:ext cx="9144000" cy="987963"/>
          </a:xfrm>
        </p:spPr>
        <p:txBody>
          <a:bodyPr/>
          <a:lstStyle/>
          <a:p>
            <a:r>
              <a:rPr lang="sv-SE" b="1" dirty="0"/>
              <a:t>Bakom ditt läkemedel </a:t>
            </a:r>
            <a:br>
              <a:rPr lang="sv-SE" b="1" dirty="0"/>
            </a:br>
            <a:r>
              <a:rPr lang="sv-SE" sz="2400" b="1" dirty="0"/>
              <a:t>–</a:t>
            </a:r>
            <a:r>
              <a:rPr lang="sv-SE" sz="2400" dirty="0"/>
              <a:t> </a:t>
            </a:r>
            <a:r>
              <a:rPr lang="en-GB" sz="2400" dirty="0"/>
              <a:t>och riskerna med de olagliga</a:t>
            </a:r>
            <a:endParaRPr lang="sv-SE" sz="2400" dirty="0"/>
          </a:p>
        </p:txBody>
      </p:sp>
      <p:sp>
        <p:nvSpPr>
          <p:cNvPr id="3" name="textruta 2">
            <a:extLst>
              <a:ext uri="{FF2B5EF4-FFF2-40B4-BE49-F238E27FC236}">
                <a16:creationId xmlns:a16="http://schemas.microsoft.com/office/drawing/2014/main" id="{A22F373C-1756-206E-9D5B-286F13FDF825}"/>
              </a:ext>
            </a:extLst>
          </p:cNvPr>
          <p:cNvSpPr txBox="1"/>
          <p:nvPr/>
        </p:nvSpPr>
        <p:spPr>
          <a:xfrm>
            <a:off x="220089" y="5683078"/>
            <a:ext cx="6914606" cy="889154"/>
          </a:xfrm>
          <a:prstGeom prst="rect">
            <a:avLst/>
          </a:prstGeom>
          <a:noFill/>
        </p:spPr>
        <p:txBody>
          <a:bodyPr wrap="square">
            <a:spAutoFit/>
          </a:bodyPr>
          <a:lstStyle/>
          <a:p>
            <a:pPr>
              <a:lnSpc>
                <a:spcPct val="150000"/>
              </a:lnSpc>
            </a:pPr>
            <a:r>
              <a:rPr lang="en-GB" sz="1200" dirty="0"/>
              <a:t>Det </a:t>
            </a:r>
            <a:r>
              <a:rPr lang="en-GB" sz="1200" dirty="0" err="1"/>
              <a:t>här</a:t>
            </a:r>
            <a:r>
              <a:rPr lang="en-GB" sz="1200" dirty="0"/>
              <a:t> är </a:t>
            </a:r>
            <a:r>
              <a:rPr lang="en-GB" sz="1200" dirty="0" err="1"/>
              <a:t>ett</a:t>
            </a:r>
            <a:r>
              <a:rPr lang="en-GB" sz="1200" dirty="0"/>
              <a:t> </a:t>
            </a:r>
            <a:r>
              <a:rPr lang="en-GB" sz="1200" dirty="0" err="1"/>
              <a:t>informationsmaterial</a:t>
            </a:r>
            <a:r>
              <a:rPr lang="en-GB" sz="1200" dirty="0"/>
              <a:t> </a:t>
            </a:r>
            <a:r>
              <a:rPr lang="en-GB" sz="1200" dirty="0" err="1"/>
              <a:t>från</a:t>
            </a:r>
            <a:r>
              <a:rPr lang="en-GB" sz="1200" dirty="0"/>
              <a:t> e-VIS, e-</a:t>
            </a:r>
            <a:r>
              <a:rPr lang="en-GB" sz="1200" dirty="0" err="1"/>
              <a:t>Verifikation</a:t>
            </a:r>
            <a:r>
              <a:rPr lang="en-GB" sz="1200" dirty="0"/>
              <a:t> i Sverige</a:t>
            </a:r>
          </a:p>
          <a:p>
            <a:pPr>
              <a:lnSpc>
                <a:spcPct val="150000"/>
              </a:lnSpc>
            </a:pPr>
            <a:r>
              <a:rPr lang="en-GB" sz="1200" dirty="0" err="1"/>
              <a:t>Innehållet</a:t>
            </a:r>
            <a:r>
              <a:rPr lang="en-GB" sz="1200" dirty="0"/>
              <a:t> är </a:t>
            </a:r>
            <a:r>
              <a:rPr lang="en-GB" sz="1200" dirty="0" err="1"/>
              <a:t>anpassat</a:t>
            </a:r>
            <a:r>
              <a:rPr lang="en-GB" sz="1200" dirty="0"/>
              <a:t> för </a:t>
            </a:r>
            <a:r>
              <a:rPr lang="en-GB" sz="1200" dirty="0" err="1"/>
              <a:t>grundskola</a:t>
            </a:r>
            <a:r>
              <a:rPr lang="en-GB" sz="1200" dirty="0"/>
              <a:t> (</a:t>
            </a:r>
            <a:r>
              <a:rPr lang="en-GB" sz="1200" dirty="0" err="1"/>
              <a:t>högstadie</a:t>
            </a:r>
            <a:r>
              <a:rPr lang="en-GB" sz="1200" dirty="0"/>
              <a:t>- och </a:t>
            </a:r>
            <a:r>
              <a:rPr lang="en-GB" sz="1200" dirty="0" err="1"/>
              <a:t>gymnasienivå</a:t>
            </a:r>
            <a:r>
              <a:rPr lang="en-GB" sz="1200" dirty="0"/>
              <a:t>)</a:t>
            </a:r>
          </a:p>
          <a:p>
            <a:pPr>
              <a:lnSpc>
                <a:spcPct val="150000"/>
              </a:lnSpc>
            </a:pPr>
            <a:r>
              <a:rPr lang="en-GB" sz="1200"/>
              <a:t>260901</a:t>
            </a:r>
            <a:endParaRPr lang="en-GB" sz="1200" dirty="0"/>
          </a:p>
        </p:txBody>
      </p:sp>
    </p:spTree>
    <p:extLst>
      <p:ext uri="{BB962C8B-B14F-4D97-AF65-F5344CB8AC3E}">
        <p14:creationId xmlns:p14="http://schemas.microsoft.com/office/powerpoint/2010/main" val="457704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D8B9F5B-071F-7727-DA9A-DC83B2080878}"/>
              </a:ext>
            </a:extLst>
          </p:cNvPr>
          <p:cNvSpPr>
            <a:spLocks noGrp="1"/>
          </p:cNvSpPr>
          <p:nvPr>
            <p:ph idx="1"/>
          </p:nvPr>
        </p:nvSpPr>
        <p:spPr>
          <a:xfrm>
            <a:off x="720000" y="1731378"/>
            <a:ext cx="9849039" cy="4127605"/>
          </a:xfrm>
        </p:spPr>
        <p:txBody>
          <a:bodyPr/>
          <a:lstStyle/>
          <a:p>
            <a:r>
              <a:rPr lang="sv-SE" dirty="0">
                <a:latin typeface="Roboto Slab Black" pitchFamily="2" charset="0"/>
                <a:ea typeface="Roboto Slab Black" pitchFamily="2" charset="0"/>
                <a:cs typeface="Roboto Slab Black" pitchFamily="2" charset="0"/>
              </a:rPr>
              <a:t>Varför tror ni att människor köper läkemedel från okända webbplatser, trots riskerna?</a:t>
            </a:r>
            <a:br>
              <a:rPr lang="sv-SE" dirty="0">
                <a:latin typeface="Roboto Slab Black" pitchFamily="2" charset="0"/>
                <a:ea typeface="Roboto Slab Black" pitchFamily="2" charset="0"/>
                <a:cs typeface="Roboto Slab Black" pitchFamily="2" charset="0"/>
              </a:rPr>
            </a:br>
            <a:br>
              <a:rPr lang="sv-SE" dirty="0"/>
            </a:br>
            <a:r>
              <a:rPr lang="sv-SE" dirty="0"/>
              <a:t>Diskutera vad som kan locka någon att köpa olagliga läkemedel på nätet – till exempel pris, tillgänglighet, reklam eller påverkan från sociala medier.</a:t>
            </a:r>
          </a:p>
          <a:p>
            <a:r>
              <a:rPr lang="sv-SE" dirty="0">
                <a:latin typeface="Roboto Slab Black" pitchFamily="2" charset="0"/>
                <a:ea typeface="Roboto Slab Black" pitchFamily="2" charset="0"/>
                <a:cs typeface="Roboto Slab Black" pitchFamily="2" charset="0"/>
              </a:rPr>
              <a:t>Om ett läkemedel ser äkta ut, hur kan man veta att det verkligen är säkert?</a:t>
            </a:r>
            <a:br>
              <a:rPr lang="sv-SE" dirty="0"/>
            </a:br>
            <a:br>
              <a:rPr lang="sv-SE" dirty="0"/>
            </a:br>
            <a:r>
              <a:rPr lang="sv-SE" dirty="0"/>
              <a:t>Prata om varför kontroller, godkända apotek och den unika 2D-koden är viktigt för att skydda patienter.</a:t>
            </a:r>
          </a:p>
          <a:p>
            <a:r>
              <a:rPr lang="sv-SE" dirty="0">
                <a:latin typeface="Roboto Slab Black" pitchFamily="2" charset="0"/>
                <a:ea typeface="Roboto Slab Black" pitchFamily="2" charset="0"/>
                <a:cs typeface="Roboto Slab Black" pitchFamily="2" charset="0"/>
              </a:rPr>
              <a:t>Vem påverkas när förfalskade läkemedel säljs, och på vilket sätt?</a:t>
            </a:r>
            <a:br>
              <a:rPr lang="sv-SE" dirty="0"/>
            </a:br>
            <a:br>
              <a:rPr lang="sv-SE" dirty="0"/>
            </a:br>
            <a:r>
              <a:rPr lang="sv-SE" dirty="0"/>
              <a:t>Fundera på vilka konsekvenser det kan få för den som använder läkemedlet, för vården, för samhället och för personer som faktiskt behöver behandling.</a:t>
            </a:r>
          </a:p>
        </p:txBody>
      </p:sp>
      <p:sp>
        <p:nvSpPr>
          <p:cNvPr id="3" name="Rubrik 2">
            <a:extLst>
              <a:ext uri="{FF2B5EF4-FFF2-40B4-BE49-F238E27FC236}">
                <a16:creationId xmlns:a16="http://schemas.microsoft.com/office/drawing/2014/main" id="{D0B0BB1A-937E-F0E1-1C60-42D00D8BF486}"/>
              </a:ext>
            </a:extLst>
          </p:cNvPr>
          <p:cNvSpPr>
            <a:spLocks noGrp="1"/>
          </p:cNvSpPr>
          <p:nvPr>
            <p:ph type="title"/>
          </p:nvPr>
        </p:nvSpPr>
        <p:spPr/>
        <p:txBody>
          <a:bodyPr/>
          <a:lstStyle/>
          <a:p>
            <a:r>
              <a:rPr lang="sv-SE" dirty="0"/>
              <a:t>Diskussionsfrågor</a:t>
            </a:r>
          </a:p>
        </p:txBody>
      </p:sp>
    </p:spTree>
    <p:extLst>
      <p:ext uri="{BB962C8B-B14F-4D97-AF65-F5344CB8AC3E}">
        <p14:creationId xmlns:p14="http://schemas.microsoft.com/office/powerpoint/2010/main" val="1461433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2CFB9-CC61-1B28-85D2-B2E14CCD5B6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C5CAEE00-1131-4D7E-FECB-C75E82CE3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4" name="Rektangel 3">
            <a:extLst>
              <a:ext uri="{FF2B5EF4-FFF2-40B4-BE49-F238E27FC236}">
                <a16:creationId xmlns:a16="http://schemas.microsoft.com/office/drawing/2014/main" id="{17C2BE3C-3656-A49A-6E8F-4D163E564BA5}"/>
              </a:ext>
            </a:extLst>
          </p:cNvPr>
          <p:cNvSpPr/>
          <p:nvPr/>
        </p:nvSpPr>
        <p:spPr>
          <a:xfrm>
            <a:off x="0" y="0"/>
            <a:ext cx="12192000" cy="8128000"/>
          </a:xfrm>
          <a:prstGeom prst="rect">
            <a:avLst/>
          </a:prstGeom>
          <a:solidFill>
            <a:srgbClr val="000000">
              <a:alpha val="4629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Subtitle 6">
            <a:extLst>
              <a:ext uri="{FF2B5EF4-FFF2-40B4-BE49-F238E27FC236}">
                <a16:creationId xmlns:a16="http://schemas.microsoft.com/office/drawing/2014/main" id="{C64D7F3A-4E19-FB2E-69E0-C965266DFF7C}"/>
              </a:ext>
            </a:extLst>
          </p:cNvPr>
          <p:cNvSpPr>
            <a:spLocks noGrp="1"/>
          </p:cNvSpPr>
          <p:nvPr>
            <p:ph type="subTitle" idx="1"/>
          </p:nvPr>
        </p:nvSpPr>
        <p:spPr>
          <a:xfrm>
            <a:off x="2394377" y="2174810"/>
            <a:ext cx="8036556" cy="2508379"/>
          </a:xfrm>
        </p:spPr>
        <p:txBody>
          <a:bodyPr/>
          <a:lstStyle/>
          <a:p>
            <a:r>
              <a:rPr lang="sv-SE" sz="4000" b="1" noProof="0" dirty="0"/>
              <a:t>Läkemedel från apotek är säkra och kontrollerade, så att alla kan vara trygga med att det fungerar som det ska. </a:t>
            </a:r>
          </a:p>
        </p:txBody>
      </p:sp>
    </p:spTree>
    <p:extLst>
      <p:ext uri="{BB962C8B-B14F-4D97-AF65-F5344CB8AC3E}">
        <p14:creationId xmlns:p14="http://schemas.microsoft.com/office/powerpoint/2010/main" val="275043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2D70-926B-F77C-6F4A-F6FE6F286C33}"/>
            </a:ext>
          </a:extLst>
        </p:cNvPr>
        <p:cNvGrpSpPr/>
        <p:nvPr/>
      </p:nvGrpSpPr>
      <p:grpSpPr>
        <a:xfrm>
          <a:off x="0" y="0"/>
          <a:ext cx="0" cy="0"/>
          <a:chOff x="0" y="0"/>
          <a:chExt cx="0" cy="0"/>
        </a:xfrm>
      </p:grpSpPr>
      <p:sp>
        <p:nvSpPr>
          <p:cNvPr id="7" name="Subtitle 6">
            <a:extLst>
              <a:ext uri="{FF2B5EF4-FFF2-40B4-BE49-F238E27FC236}">
                <a16:creationId xmlns:a16="http://schemas.microsoft.com/office/drawing/2014/main" id="{F62BD964-F6E5-AD9A-D82A-699DC5A43775}"/>
              </a:ext>
            </a:extLst>
          </p:cNvPr>
          <p:cNvSpPr>
            <a:spLocks noGrp="1"/>
          </p:cNvSpPr>
          <p:nvPr>
            <p:ph type="subTitle" idx="1"/>
          </p:nvPr>
        </p:nvSpPr>
        <p:spPr>
          <a:xfrm>
            <a:off x="1223258" y="2064451"/>
            <a:ext cx="9745483" cy="2508379"/>
          </a:xfrm>
        </p:spPr>
        <p:txBody>
          <a:bodyPr/>
          <a:lstStyle/>
          <a:p>
            <a:r>
              <a:rPr lang="sv-SE" sz="4000" dirty="0"/>
              <a:t>Men, varje dag köper helt vanliga svenskar olagliga läkemedel från hemsidor som drivs av grovt kriminella. </a:t>
            </a:r>
            <a:br>
              <a:rPr lang="sv-SE" sz="4000" dirty="0"/>
            </a:br>
            <a:r>
              <a:rPr lang="sv-SE" sz="4000" dirty="0"/>
              <a:t>Ofta utan att veta om det. </a:t>
            </a:r>
          </a:p>
        </p:txBody>
      </p:sp>
    </p:spTree>
    <p:extLst>
      <p:ext uri="{BB962C8B-B14F-4D97-AF65-F5344CB8AC3E}">
        <p14:creationId xmlns:p14="http://schemas.microsoft.com/office/powerpoint/2010/main" val="541318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A2405-A4DA-8607-CD39-E5424400C185}"/>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7FCE7955-6B43-F664-3B4D-EA91A92D777E}"/>
              </a:ext>
            </a:extLst>
          </p:cNvPr>
          <p:cNvSpPr>
            <a:spLocks noGrp="1"/>
          </p:cNvSpPr>
          <p:nvPr>
            <p:ph type="title"/>
          </p:nvPr>
        </p:nvSpPr>
        <p:spPr>
          <a:xfrm>
            <a:off x="703262" y="778768"/>
            <a:ext cx="4990518" cy="1588127"/>
          </a:xfrm>
        </p:spPr>
        <p:txBody>
          <a:bodyPr/>
          <a:lstStyle/>
          <a:p>
            <a:r>
              <a:rPr lang="sv-SE"/>
              <a:t>Kanske har du sett en sån här annons i ditt sociala flöde? </a:t>
            </a:r>
            <a:endParaRPr lang="en-GB"/>
          </a:p>
        </p:txBody>
      </p:sp>
      <p:pic>
        <p:nvPicPr>
          <p:cNvPr id="4" name="Bildobjekt 3">
            <a:extLst>
              <a:ext uri="{FF2B5EF4-FFF2-40B4-BE49-F238E27FC236}">
                <a16:creationId xmlns:a16="http://schemas.microsoft.com/office/drawing/2014/main" id="{0256C619-CA7D-48BE-2174-77F8DBA50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682" y="3318238"/>
            <a:ext cx="4803991" cy="2723141"/>
          </a:xfrm>
          <a:prstGeom prst="rect">
            <a:avLst/>
          </a:prstGeom>
        </p:spPr>
      </p:pic>
      <p:pic>
        <p:nvPicPr>
          <p:cNvPr id="6" name="Bildobjekt 5">
            <a:extLst>
              <a:ext uri="{FF2B5EF4-FFF2-40B4-BE49-F238E27FC236}">
                <a16:creationId xmlns:a16="http://schemas.microsoft.com/office/drawing/2014/main" id="{CCE29212-3CD1-7695-D1B6-7068B80729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877" y="3241964"/>
            <a:ext cx="3198093" cy="2799415"/>
          </a:xfrm>
          <a:prstGeom prst="rect">
            <a:avLst/>
          </a:prstGeom>
        </p:spPr>
      </p:pic>
      <p:pic>
        <p:nvPicPr>
          <p:cNvPr id="9" name="Bildobjekt 8">
            <a:extLst>
              <a:ext uri="{FF2B5EF4-FFF2-40B4-BE49-F238E27FC236}">
                <a16:creationId xmlns:a16="http://schemas.microsoft.com/office/drawing/2014/main" id="{3A7D4651-32DA-BAE2-45BF-F6147B792E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6683" y="712268"/>
            <a:ext cx="4803991" cy="2421630"/>
          </a:xfrm>
          <a:prstGeom prst="rect">
            <a:avLst/>
          </a:prstGeom>
        </p:spPr>
      </p:pic>
      <p:pic>
        <p:nvPicPr>
          <p:cNvPr id="13" name="Bildobjekt 12">
            <a:extLst>
              <a:ext uri="{FF2B5EF4-FFF2-40B4-BE49-F238E27FC236}">
                <a16:creationId xmlns:a16="http://schemas.microsoft.com/office/drawing/2014/main" id="{3725A5EF-D970-DB77-F2FC-2D3A624DD5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9849" y="2669941"/>
            <a:ext cx="2451955" cy="3371438"/>
          </a:xfrm>
          <a:prstGeom prst="rect">
            <a:avLst/>
          </a:prstGeom>
        </p:spPr>
      </p:pic>
    </p:spTree>
    <p:extLst>
      <p:ext uri="{BB962C8B-B14F-4D97-AF65-F5344CB8AC3E}">
        <p14:creationId xmlns:p14="http://schemas.microsoft.com/office/powerpoint/2010/main" val="355966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14A8227-BC98-6C42-0E32-DC59D39F9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550588" cy="7059706"/>
          </a:xfrm>
          <a:prstGeom prst="rect">
            <a:avLst/>
          </a:prstGeom>
        </p:spPr>
      </p:pic>
      <p:sp>
        <p:nvSpPr>
          <p:cNvPr id="3" name="textruta 2">
            <a:extLst>
              <a:ext uri="{FF2B5EF4-FFF2-40B4-BE49-F238E27FC236}">
                <a16:creationId xmlns:a16="http://schemas.microsoft.com/office/drawing/2014/main" id="{4A57952A-79A8-30D4-E6C2-1187DF08AB5E}"/>
              </a:ext>
            </a:extLst>
          </p:cNvPr>
          <p:cNvSpPr txBox="1"/>
          <p:nvPr/>
        </p:nvSpPr>
        <p:spPr>
          <a:xfrm>
            <a:off x="0" y="4195634"/>
            <a:ext cx="12550587" cy="461665"/>
          </a:xfrm>
          <a:prstGeom prst="rect">
            <a:avLst/>
          </a:prstGeom>
          <a:noFill/>
        </p:spPr>
        <p:txBody>
          <a:bodyPr wrap="square">
            <a:spAutoFit/>
          </a:bodyPr>
          <a:lstStyle/>
          <a:p>
            <a:pPr algn="ctr"/>
            <a:r>
              <a:rPr lang="sv-SE" sz="2400" dirty="0">
                <a:hlinkClick r:id="rId4"/>
              </a:rPr>
              <a:t>Film – Bakom ditt läkemedel</a:t>
            </a:r>
            <a:endParaRPr lang="sv-SE" sz="2400" dirty="0"/>
          </a:p>
        </p:txBody>
      </p:sp>
    </p:spTree>
    <p:extLst>
      <p:ext uri="{BB962C8B-B14F-4D97-AF65-F5344CB8AC3E}">
        <p14:creationId xmlns:p14="http://schemas.microsoft.com/office/powerpoint/2010/main" val="3400116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9A7A7-B17F-2095-BD34-5DFD41193579}"/>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884E71D-7990-5E55-D194-77089D99CC70}"/>
              </a:ext>
            </a:extLst>
          </p:cNvPr>
          <p:cNvSpPr>
            <a:spLocks noGrp="1"/>
          </p:cNvSpPr>
          <p:nvPr>
            <p:ph idx="1"/>
          </p:nvPr>
        </p:nvSpPr>
        <p:spPr>
          <a:xfrm>
            <a:off x="720000" y="2312412"/>
            <a:ext cx="4433891" cy="4314001"/>
          </a:xfrm>
        </p:spPr>
        <p:txBody>
          <a:bodyPr/>
          <a:lstStyle/>
          <a:p>
            <a:pPr marL="0" indent="0" fontAlgn="t">
              <a:lnSpc>
                <a:spcPts val="1500"/>
              </a:lnSpc>
              <a:buNone/>
            </a:pPr>
            <a:r>
              <a:rPr lang="sv-SE" dirty="0">
                <a:latin typeface="Segoe UI" panose="020B0502040204020203" pitchFamily="34" charset="0"/>
              </a:rPr>
              <a:t>💊  Läkemedlet kanske inte har rätt innehåll.</a:t>
            </a:r>
          </a:p>
          <a:p>
            <a:pPr marL="0" indent="0" fontAlgn="t">
              <a:lnSpc>
                <a:spcPts val="1500"/>
              </a:lnSpc>
              <a:buNone/>
            </a:pPr>
            <a:r>
              <a:rPr lang="sv-SE" dirty="0">
                <a:latin typeface="Segoe UI" panose="020B0502040204020203" pitchFamily="34" charset="0"/>
              </a:rPr>
              <a:t>⚠️  Det kan vara farligt för hälsan. </a:t>
            </a:r>
          </a:p>
          <a:p>
            <a:pPr marL="0" indent="0" fontAlgn="t">
              <a:lnSpc>
                <a:spcPts val="1500"/>
              </a:lnSpc>
              <a:buNone/>
            </a:pPr>
            <a:r>
              <a:rPr lang="sv-SE" dirty="0">
                <a:latin typeface="Segoe UI" panose="020B0502040204020203" pitchFamily="34" charset="0"/>
              </a:rPr>
              <a:t>🚫  Behandlingen kanske inte fungerar. </a:t>
            </a:r>
          </a:p>
          <a:p>
            <a:pPr marL="0" indent="0" fontAlgn="t">
              <a:lnSpc>
                <a:spcPts val="1500"/>
              </a:lnSpc>
              <a:buNone/>
            </a:pPr>
            <a:r>
              <a:rPr lang="sv-SE" dirty="0">
                <a:latin typeface="Segoe UI" panose="020B0502040204020203" pitchFamily="34" charset="0"/>
              </a:rPr>
              <a:t>🌍  Kriminella tjänar pengar. </a:t>
            </a:r>
          </a:p>
          <a:p>
            <a:pPr marL="0" indent="0" fontAlgn="t">
              <a:lnSpc>
                <a:spcPts val="1500"/>
              </a:lnSpc>
              <a:buNone/>
            </a:pPr>
            <a:r>
              <a:rPr lang="sv-SE" dirty="0">
                <a:latin typeface="Segoe UI" panose="020B0502040204020203" pitchFamily="34" charset="0"/>
              </a:rPr>
              <a:t>❤️  Patienters trygghet hotas. </a:t>
            </a:r>
          </a:p>
          <a:p>
            <a:pPr fontAlgn="t">
              <a:lnSpc>
                <a:spcPts val="1500"/>
              </a:lnSpc>
              <a:buFont typeface="Arial" panose="020B0604020202020204" pitchFamily="34" charset="0"/>
              <a:buChar char="•"/>
            </a:pPr>
            <a:endParaRPr lang="sv-SE" sz="1050" dirty="0">
              <a:latin typeface="Segoe UI" panose="020B0502040204020203" pitchFamily="34" charset="0"/>
            </a:endParaRPr>
          </a:p>
          <a:p>
            <a:pPr fontAlgn="t">
              <a:lnSpc>
                <a:spcPts val="1500"/>
              </a:lnSpc>
              <a:buFont typeface="Arial" panose="020B0604020202020204" pitchFamily="34" charset="0"/>
              <a:buChar char="•"/>
            </a:pPr>
            <a:endParaRPr lang="sv-SE" sz="1050" dirty="0">
              <a:latin typeface="Segoe UI" panose="020B0502040204020203" pitchFamily="34" charset="0"/>
            </a:endParaRPr>
          </a:p>
          <a:p>
            <a:pPr marL="0" indent="0" fontAlgn="t">
              <a:lnSpc>
                <a:spcPts val="1500"/>
              </a:lnSpc>
              <a:buNone/>
            </a:pPr>
            <a:br>
              <a:rPr lang="sv-SE" sz="1050" dirty="0">
                <a:latin typeface="Segoe UI" panose="020B0502040204020203" pitchFamily="34" charset="0"/>
              </a:rPr>
            </a:br>
            <a:r>
              <a:rPr lang="sv-SE" sz="1050" i="1" dirty="0">
                <a:latin typeface="Segoe UI" panose="020B0502040204020203" pitchFamily="34" charset="0"/>
              </a:rPr>
              <a:t>BILD: Polisens tillslag i Karlstad 2025 – här tillverkades viktminskande preparat och potensmedel som såldes på nätet.</a:t>
            </a:r>
            <a:endParaRPr lang="sv-SE" sz="1050" dirty="0">
              <a:latin typeface="Segoe UI" panose="020B0502040204020203" pitchFamily="34" charset="0"/>
            </a:endParaRPr>
          </a:p>
          <a:p>
            <a:pPr>
              <a:lnSpc>
                <a:spcPct val="100000"/>
              </a:lnSpc>
            </a:pPr>
            <a:endParaRPr lang="sv-SE" noProof="0" dirty="0"/>
          </a:p>
        </p:txBody>
      </p:sp>
      <p:sp>
        <p:nvSpPr>
          <p:cNvPr id="3" name="Rubrik 2">
            <a:extLst>
              <a:ext uri="{FF2B5EF4-FFF2-40B4-BE49-F238E27FC236}">
                <a16:creationId xmlns:a16="http://schemas.microsoft.com/office/drawing/2014/main" id="{8766CA35-AE9E-E73A-AFCE-DF74F3816F28}"/>
              </a:ext>
            </a:extLst>
          </p:cNvPr>
          <p:cNvSpPr>
            <a:spLocks noGrp="1"/>
          </p:cNvSpPr>
          <p:nvPr>
            <p:ph type="title"/>
          </p:nvPr>
        </p:nvSpPr>
        <p:spPr>
          <a:xfrm>
            <a:off x="720000" y="893737"/>
            <a:ext cx="4990518" cy="978729"/>
          </a:xfrm>
        </p:spPr>
        <p:txBody>
          <a:bodyPr/>
          <a:lstStyle/>
          <a:p>
            <a:r>
              <a:rPr lang="sv-SE" sz="3200" dirty="0"/>
              <a:t>Vilka är riskerna med förfalskade läkemedel?</a:t>
            </a:r>
            <a:endParaRPr lang="en-GB" sz="3200" dirty="0"/>
          </a:p>
        </p:txBody>
      </p:sp>
      <p:sp>
        <p:nvSpPr>
          <p:cNvPr id="4" name="Platshållare för innehåll 3">
            <a:extLst>
              <a:ext uri="{FF2B5EF4-FFF2-40B4-BE49-F238E27FC236}">
                <a16:creationId xmlns:a16="http://schemas.microsoft.com/office/drawing/2014/main" id="{5836728E-6AF7-259B-D2ED-3D56F8E98CEF}"/>
              </a:ext>
            </a:extLst>
          </p:cNvPr>
          <p:cNvSpPr>
            <a:spLocks noGrp="1"/>
          </p:cNvSpPr>
          <p:nvPr>
            <p:ph idx="10"/>
          </p:nvPr>
        </p:nvSpPr>
        <p:spPr/>
        <p:txBody>
          <a:bodyPr/>
          <a:lstStyle/>
          <a:p>
            <a:endParaRPr lang="en-GB"/>
          </a:p>
        </p:txBody>
      </p:sp>
      <p:pic>
        <p:nvPicPr>
          <p:cNvPr id="5" name="Picture 3">
            <a:extLst>
              <a:ext uri="{FF2B5EF4-FFF2-40B4-BE49-F238E27FC236}">
                <a16:creationId xmlns:a16="http://schemas.microsoft.com/office/drawing/2014/main" id="{5B0FDCA3-C527-279D-FA7F-E9F368781424}"/>
              </a:ext>
            </a:extLst>
          </p:cNvPr>
          <p:cNvPicPr>
            <a:picLocks noChangeAspect="1"/>
          </p:cNvPicPr>
          <p:nvPr/>
        </p:nvPicPr>
        <p:blipFill>
          <a:blip r:embed="rId3">
            <a:extLst>
              <a:ext uri="{28A0092B-C50C-407E-A947-70E740481C1C}">
                <a14:useLocalDpi xmlns:a14="http://schemas.microsoft.com/office/drawing/2010/main" val="0"/>
              </a:ext>
            </a:extLst>
          </a:blip>
          <a:srcRect l="20379" r="20379"/>
          <a:stretch/>
        </p:blipFill>
        <p:spPr>
          <a:xfrm>
            <a:off x="6096000" y="10"/>
            <a:ext cx="6095999" cy="6857990"/>
          </a:xfrm>
          <a:prstGeom prst="rect">
            <a:avLst/>
          </a:prstGeom>
          <a:noFill/>
        </p:spPr>
      </p:pic>
    </p:spTree>
    <p:extLst>
      <p:ext uri="{BB962C8B-B14F-4D97-AF65-F5344CB8AC3E}">
        <p14:creationId xmlns:p14="http://schemas.microsoft.com/office/powerpoint/2010/main" val="103169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2AF7AF8-CEB9-0CA6-2F36-60064319E7D8}"/>
              </a:ext>
            </a:extLst>
          </p:cNvPr>
          <p:cNvSpPr>
            <a:spLocks noGrp="1"/>
          </p:cNvSpPr>
          <p:nvPr>
            <p:ph idx="1"/>
          </p:nvPr>
        </p:nvSpPr>
        <p:spPr>
          <a:xfrm>
            <a:off x="720000" y="2513415"/>
            <a:ext cx="4671514" cy="4057842"/>
          </a:xfrm>
        </p:spPr>
        <p:txBody>
          <a:bodyPr/>
          <a:lstStyle/>
          <a:p>
            <a:pPr marL="0" indent="0">
              <a:lnSpc>
                <a:spcPct val="100000"/>
              </a:lnSpc>
              <a:buNone/>
            </a:pPr>
            <a:r>
              <a:rPr lang="sv-SE" sz="1400" dirty="0">
                <a:latin typeface="Segoe UI" panose="020B0502040204020203" pitchFamily="34" charset="0"/>
              </a:rPr>
              <a:t>📄  Lagliga apotek har tillstånd från myndigheterna för att   få ha öppet.</a:t>
            </a:r>
          </a:p>
          <a:p>
            <a:pPr marL="0" indent="0">
              <a:lnSpc>
                <a:spcPct val="100000"/>
              </a:lnSpc>
              <a:buNone/>
            </a:pPr>
            <a:r>
              <a:rPr lang="sv-SE" sz="1400" dirty="0">
                <a:latin typeface="Segoe UI" panose="020B0502040204020203" pitchFamily="34" charset="0"/>
              </a:rPr>
              <a:t>🧪  </a:t>
            </a:r>
            <a:r>
              <a:rPr lang="sv-SE" sz="1400" dirty="0"/>
              <a:t>Ditt l</a:t>
            </a:r>
            <a:r>
              <a:rPr lang="sv-SE" sz="1400" noProof="0" dirty="0" err="1"/>
              <a:t>äkemedel</a:t>
            </a:r>
            <a:r>
              <a:rPr lang="sv-SE" sz="1400" noProof="0" dirty="0"/>
              <a:t> tillverkas och testas noggrant.</a:t>
            </a:r>
            <a:endParaRPr lang="sv-SE" sz="1400" dirty="0"/>
          </a:p>
          <a:p>
            <a:pPr marL="0" indent="0">
              <a:lnSpc>
                <a:spcPct val="100000"/>
              </a:lnSpc>
              <a:buNone/>
            </a:pPr>
            <a:r>
              <a:rPr lang="sv-SE" sz="1400" dirty="0">
                <a:latin typeface="Segoe UI" panose="020B0502040204020203" pitchFamily="34" charset="0"/>
              </a:rPr>
              <a:t>🔐  </a:t>
            </a:r>
            <a:r>
              <a:rPr lang="sv-SE" sz="1400" dirty="0"/>
              <a:t>Förpackningen stängs och försluts med en klisterlapp och får en unik kod. </a:t>
            </a:r>
          </a:p>
          <a:p>
            <a:pPr marL="0" indent="0">
              <a:lnSpc>
                <a:spcPct val="100000"/>
              </a:lnSpc>
              <a:buNone/>
            </a:pPr>
            <a:r>
              <a:rPr lang="sv-SE" sz="1400" dirty="0">
                <a:latin typeface="Segoe UI" panose="020B0502040204020203" pitchFamily="34" charset="0"/>
              </a:rPr>
              <a:t>📦  </a:t>
            </a:r>
            <a:r>
              <a:rPr lang="sv-SE" sz="1400" dirty="0"/>
              <a:t>Ditt l</a:t>
            </a:r>
            <a:r>
              <a:rPr lang="sv-SE" sz="1400" noProof="0" dirty="0" err="1"/>
              <a:t>äkemedel</a:t>
            </a:r>
            <a:r>
              <a:rPr lang="sv-SE" sz="1400" noProof="0" dirty="0"/>
              <a:t> förvaras i säkra, låsta lager innan det transporteras till apotek, sjukhus och vårdcentraler. </a:t>
            </a:r>
          </a:p>
          <a:p>
            <a:pPr marL="0" indent="0">
              <a:lnSpc>
                <a:spcPct val="100000"/>
              </a:lnSpc>
              <a:buNone/>
            </a:pPr>
            <a:r>
              <a:rPr lang="sv-SE" sz="1400" dirty="0">
                <a:latin typeface="Segoe UI" panose="020B0502040204020203" pitchFamily="34" charset="0"/>
              </a:rPr>
              <a:t>✅  </a:t>
            </a:r>
            <a:r>
              <a:rPr lang="sv-SE" sz="1400" dirty="0"/>
              <a:t>När du hämtar ut ditt läkemedel apoteket kontrollerar en</a:t>
            </a:r>
            <a:r>
              <a:rPr lang="sv-SE" sz="1400" noProof="0" dirty="0"/>
              <a:t> farmaceut förpackningen</a:t>
            </a:r>
            <a:r>
              <a:rPr lang="sv-SE" sz="1400" dirty="0"/>
              <a:t>.</a:t>
            </a:r>
          </a:p>
          <a:p>
            <a:pPr marL="0" indent="0">
              <a:lnSpc>
                <a:spcPct val="100000"/>
              </a:lnSpc>
              <a:buNone/>
            </a:pPr>
            <a:r>
              <a:rPr lang="sv-SE" sz="1400" dirty="0">
                <a:latin typeface="Segoe UI" panose="020B0502040204020203" pitchFamily="34" charset="0"/>
              </a:rPr>
              <a:t>❤️  </a:t>
            </a:r>
            <a:r>
              <a:rPr lang="sv-SE" sz="1400" dirty="0"/>
              <a:t>Vårdpersonal och apotekspersonal bryr sig om dig</a:t>
            </a:r>
            <a:r>
              <a:rPr lang="sv-SE" sz="1400" noProof="0" dirty="0"/>
              <a:t>.</a:t>
            </a:r>
          </a:p>
          <a:p>
            <a:endParaRPr lang="sv-SE" noProof="0" dirty="0"/>
          </a:p>
        </p:txBody>
      </p:sp>
      <p:sp>
        <p:nvSpPr>
          <p:cNvPr id="3" name="Rubrik 2">
            <a:extLst>
              <a:ext uri="{FF2B5EF4-FFF2-40B4-BE49-F238E27FC236}">
                <a16:creationId xmlns:a16="http://schemas.microsoft.com/office/drawing/2014/main" id="{EC9B7C0A-42F8-D3F3-6C7B-FFD239F99B50}"/>
              </a:ext>
            </a:extLst>
          </p:cNvPr>
          <p:cNvSpPr>
            <a:spLocks noGrp="1"/>
          </p:cNvSpPr>
          <p:nvPr>
            <p:ph type="title"/>
          </p:nvPr>
        </p:nvSpPr>
        <p:spPr>
          <a:xfrm>
            <a:off x="720000" y="893737"/>
            <a:ext cx="4990518" cy="1421928"/>
          </a:xfrm>
        </p:spPr>
        <p:txBody>
          <a:bodyPr/>
          <a:lstStyle/>
          <a:p>
            <a:r>
              <a:rPr lang="sv-SE" sz="3200"/>
              <a:t>Därför kan du känna dig trygg med läkemedel från lagliga apotek.</a:t>
            </a:r>
            <a:endParaRPr lang="en-GB" sz="3200"/>
          </a:p>
        </p:txBody>
      </p:sp>
      <p:sp>
        <p:nvSpPr>
          <p:cNvPr id="4" name="Platshållare för innehåll 3">
            <a:extLst>
              <a:ext uri="{FF2B5EF4-FFF2-40B4-BE49-F238E27FC236}">
                <a16:creationId xmlns:a16="http://schemas.microsoft.com/office/drawing/2014/main" id="{48222B4F-969B-A6E7-C57C-4BD75AF79B5D}"/>
              </a:ext>
            </a:extLst>
          </p:cNvPr>
          <p:cNvSpPr>
            <a:spLocks noGrp="1"/>
          </p:cNvSpPr>
          <p:nvPr>
            <p:ph idx="10"/>
          </p:nvPr>
        </p:nvSpPr>
        <p:spPr/>
        <p:txBody>
          <a:bodyPr/>
          <a:lstStyle/>
          <a:p>
            <a:endParaRPr lang="en-GB"/>
          </a:p>
        </p:txBody>
      </p:sp>
      <p:pic>
        <p:nvPicPr>
          <p:cNvPr id="5" name="Picture 3" descr="A person holding a barcode scanner&#10;&#10;Description automatically generated">
            <a:extLst>
              <a:ext uri="{FF2B5EF4-FFF2-40B4-BE49-F238E27FC236}">
                <a16:creationId xmlns:a16="http://schemas.microsoft.com/office/drawing/2014/main" id="{38CBA333-5A14-6436-0A78-99DFC616EAAF}"/>
              </a:ext>
            </a:extLst>
          </p:cNvPr>
          <p:cNvPicPr>
            <a:picLocks noChangeAspect="1"/>
          </p:cNvPicPr>
          <p:nvPr/>
        </p:nvPicPr>
        <p:blipFill rotWithShape="1">
          <a:blip r:embed="rId3">
            <a:extLst>
              <a:ext uri="{28A0092B-C50C-407E-A947-70E740481C1C}">
                <a14:useLocalDpi xmlns:a14="http://schemas.microsoft.com/office/drawing/2010/main" val="0"/>
              </a:ext>
            </a:extLst>
          </a:blip>
          <a:srcRect l="38146" r="2519" b="-1"/>
          <a:stretch/>
        </p:blipFill>
        <p:spPr>
          <a:xfrm>
            <a:off x="6096000" y="10"/>
            <a:ext cx="6095999" cy="6857990"/>
          </a:xfrm>
          <a:prstGeom prst="rect">
            <a:avLst/>
          </a:prstGeom>
          <a:noFill/>
        </p:spPr>
      </p:pic>
    </p:spTree>
    <p:extLst>
      <p:ext uri="{BB962C8B-B14F-4D97-AF65-F5344CB8AC3E}">
        <p14:creationId xmlns:p14="http://schemas.microsoft.com/office/powerpoint/2010/main" val="1883859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latshållare för bild 17" descr="En bild som visar text&#10;&#10;Automatiskt genererad beskrivning">
            <a:extLst>
              <a:ext uri="{FF2B5EF4-FFF2-40B4-BE49-F238E27FC236}">
                <a16:creationId xmlns:a16="http://schemas.microsoft.com/office/drawing/2014/main" id="{66321339-325C-97C1-CF1E-5B6E885996BA}"/>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5376001" y="252030"/>
            <a:ext cx="6095999" cy="6858000"/>
          </a:xfrm>
        </p:spPr>
      </p:pic>
      <p:sp>
        <p:nvSpPr>
          <p:cNvPr id="3" name="Rubrik 2">
            <a:extLst>
              <a:ext uri="{FF2B5EF4-FFF2-40B4-BE49-F238E27FC236}">
                <a16:creationId xmlns:a16="http://schemas.microsoft.com/office/drawing/2014/main" id="{E1665620-A401-AAFF-D105-389025F6E53A}"/>
              </a:ext>
            </a:extLst>
          </p:cNvPr>
          <p:cNvSpPr>
            <a:spLocks noGrp="1"/>
          </p:cNvSpPr>
          <p:nvPr>
            <p:ph type="title"/>
          </p:nvPr>
        </p:nvSpPr>
        <p:spPr>
          <a:xfrm>
            <a:off x="926065" y="587514"/>
            <a:ext cx="5649664" cy="1588127"/>
          </a:xfrm>
        </p:spPr>
        <p:txBody>
          <a:bodyPr/>
          <a:lstStyle/>
          <a:p>
            <a:r>
              <a:rPr lang="sv-SE"/>
              <a:t>Så här ser </a:t>
            </a:r>
            <a:r>
              <a:rPr lang="sv-SE" sz="3600"/>
              <a:t>2D-koden </a:t>
            </a:r>
            <a:br>
              <a:rPr lang="sv-SE" sz="3600"/>
            </a:br>
            <a:r>
              <a:rPr lang="sv-SE" sz="3600"/>
              <a:t>ut på läkemedels-förpackningen</a:t>
            </a:r>
            <a:endParaRPr lang="sv-SE"/>
          </a:p>
        </p:txBody>
      </p:sp>
      <p:sp>
        <p:nvSpPr>
          <p:cNvPr id="10" name="Rektangel 9">
            <a:extLst>
              <a:ext uri="{FF2B5EF4-FFF2-40B4-BE49-F238E27FC236}">
                <a16:creationId xmlns:a16="http://schemas.microsoft.com/office/drawing/2014/main" id="{EBCD05A7-FEE7-34EF-41A0-01ADD9CD9663}"/>
              </a:ext>
            </a:extLst>
          </p:cNvPr>
          <p:cNvSpPr/>
          <p:nvPr/>
        </p:nvSpPr>
        <p:spPr>
          <a:xfrm>
            <a:off x="9734630" y="3429000"/>
            <a:ext cx="4476736" cy="1058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26D51946-B404-E4A6-282E-99AD103C99DF}"/>
              </a:ext>
            </a:extLst>
          </p:cNvPr>
          <p:cNvSpPr txBox="1"/>
          <p:nvPr/>
        </p:nvSpPr>
        <p:spPr>
          <a:xfrm>
            <a:off x="10635196" y="3639571"/>
            <a:ext cx="1861662" cy="646331"/>
          </a:xfrm>
          <a:prstGeom prst="rect">
            <a:avLst/>
          </a:prstGeom>
          <a:noFill/>
        </p:spPr>
        <p:txBody>
          <a:bodyPr wrap="square" rtlCol="0">
            <a:spAutoFit/>
          </a:bodyPr>
          <a:lstStyle/>
          <a:p>
            <a:r>
              <a:rPr lang="sv-SE" sz="900">
                <a:solidFill>
                  <a:schemeClr val="bg1"/>
                </a:solidFill>
              </a:rPr>
              <a:t>PC: 000123455678805</a:t>
            </a:r>
          </a:p>
          <a:p>
            <a:r>
              <a:rPr lang="sv-SE" sz="900">
                <a:solidFill>
                  <a:schemeClr val="bg1"/>
                </a:solidFill>
              </a:rPr>
              <a:t>SN: 01234567890</a:t>
            </a:r>
          </a:p>
          <a:p>
            <a:r>
              <a:rPr lang="sv-SE" sz="900">
                <a:solidFill>
                  <a:schemeClr val="bg1"/>
                </a:solidFill>
              </a:rPr>
              <a:t>Lot: X012365-7</a:t>
            </a:r>
          </a:p>
          <a:p>
            <a:r>
              <a:rPr lang="sv-SE" sz="900" err="1">
                <a:solidFill>
                  <a:schemeClr val="bg1"/>
                </a:solidFill>
              </a:rPr>
              <a:t>Exp</a:t>
            </a:r>
            <a:r>
              <a:rPr lang="sv-SE" sz="900">
                <a:solidFill>
                  <a:schemeClr val="bg1"/>
                </a:solidFill>
              </a:rPr>
              <a:t>: 11 23453</a:t>
            </a:r>
          </a:p>
        </p:txBody>
      </p:sp>
      <p:pic>
        <p:nvPicPr>
          <p:cNvPr id="19" name="Bildobjekt 18">
            <a:extLst>
              <a:ext uri="{FF2B5EF4-FFF2-40B4-BE49-F238E27FC236}">
                <a16:creationId xmlns:a16="http://schemas.microsoft.com/office/drawing/2014/main" id="{FB215AC9-5A2C-F124-480D-C3573D7D2DE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47528" y="3681030"/>
            <a:ext cx="584200" cy="584200"/>
          </a:xfrm>
          <a:prstGeom prst="rect">
            <a:avLst/>
          </a:prstGeom>
        </p:spPr>
      </p:pic>
      <p:sp>
        <p:nvSpPr>
          <p:cNvPr id="4" name="Platshållare för innehåll 1">
            <a:extLst>
              <a:ext uri="{FF2B5EF4-FFF2-40B4-BE49-F238E27FC236}">
                <a16:creationId xmlns:a16="http://schemas.microsoft.com/office/drawing/2014/main" id="{C7830FAF-C6AF-A07E-2AB7-06323CBF9C60}"/>
              </a:ext>
            </a:extLst>
          </p:cNvPr>
          <p:cNvSpPr txBox="1">
            <a:spLocks/>
          </p:cNvSpPr>
          <p:nvPr/>
        </p:nvSpPr>
        <p:spPr>
          <a:xfrm>
            <a:off x="789279" y="2511125"/>
            <a:ext cx="4990518" cy="3370474"/>
          </a:xfrm>
          <a:prstGeom prst="rect">
            <a:avLst/>
          </a:prstGeom>
        </p:spPr>
        <p:txBody>
          <a:bodyPr/>
          <a:lstStyle>
            <a:lvl1pPr marL="2857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v-SE" sz="1400" dirty="0">
                <a:latin typeface="Segoe UI" panose="020B0502040204020203" pitchFamily="34" charset="0"/>
              </a:rPr>
              <a:t>🚗  </a:t>
            </a:r>
            <a:r>
              <a:rPr lang="sv-SE" sz="1400" dirty="0"/>
              <a:t>2D-koden på förpackningen fungerar ungefär som  registreringsnumret på en bil. </a:t>
            </a:r>
          </a:p>
          <a:p>
            <a:pPr marL="0" indent="0">
              <a:lnSpc>
                <a:spcPct val="100000"/>
              </a:lnSpc>
              <a:buNone/>
            </a:pPr>
            <a:r>
              <a:rPr lang="sv-SE" sz="1400" dirty="0"/>
              <a:t>🔢  Varje förpackning har ett eget unikt nummer.</a:t>
            </a:r>
          </a:p>
          <a:p>
            <a:pPr marL="0" indent="0">
              <a:lnSpc>
                <a:spcPct val="100000"/>
              </a:lnSpc>
              <a:buNone/>
            </a:pPr>
            <a:r>
              <a:rPr lang="sv-SE" sz="1400" dirty="0">
                <a:latin typeface="Segoe UI" panose="020B0502040204020203" pitchFamily="34" charset="0"/>
              </a:rPr>
              <a:t>📈  Varje år i</a:t>
            </a:r>
            <a:r>
              <a:rPr lang="sv-SE" sz="1400" dirty="0"/>
              <a:t> Europa märks 10 miljarder förpackningar med en kod. </a:t>
            </a:r>
            <a:endParaRPr lang="sv-SE" dirty="0"/>
          </a:p>
        </p:txBody>
      </p:sp>
    </p:spTree>
    <p:custDataLst>
      <p:tags r:id="rId1"/>
    </p:custDataLst>
    <p:extLst>
      <p:ext uri="{BB962C8B-B14F-4D97-AF65-F5344CB8AC3E}">
        <p14:creationId xmlns:p14="http://schemas.microsoft.com/office/powerpoint/2010/main" val="2964472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B834C-083B-82E5-3940-6514C2FB96B5}"/>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A214865-370E-ACD3-FA84-824CB636CE17}"/>
              </a:ext>
            </a:extLst>
          </p:cNvPr>
          <p:cNvSpPr>
            <a:spLocks noGrp="1"/>
          </p:cNvSpPr>
          <p:nvPr>
            <p:ph idx="1"/>
          </p:nvPr>
        </p:nvSpPr>
        <p:spPr>
          <a:xfrm>
            <a:off x="3099344" y="2352896"/>
            <a:ext cx="2137674" cy="1333507"/>
          </a:xfrm>
        </p:spPr>
        <p:txBody>
          <a:bodyPr/>
          <a:lstStyle/>
          <a:p>
            <a:pPr marL="0" indent="0">
              <a:buNone/>
            </a:pPr>
            <a:r>
              <a:rPr lang="sv-SE" dirty="0"/>
              <a:t>Den nationella apotekssymbolen</a:t>
            </a:r>
            <a:br>
              <a:rPr lang="sv-SE" dirty="0"/>
            </a:br>
            <a:br>
              <a:rPr lang="sv-SE" dirty="0"/>
            </a:br>
            <a:r>
              <a:rPr lang="sv-SE" sz="1000" dirty="0"/>
              <a:t>– på alla godkända fysiska apotek och godkända nätapotek</a:t>
            </a:r>
            <a:endParaRPr lang="sv-SE" sz="1000" noProof="0" dirty="0"/>
          </a:p>
        </p:txBody>
      </p:sp>
      <p:sp>
        <p:nvSpPr>
          <p:cNvPr id="3" name="Rubrik 2">
            <a:extLst>
              <a:ext uri="{FF2B5EF4-FFF2-40B4-BE49-F238E27FC236}">
                <a16:creationId xmlns:a16="http://schemas.microsoft.com/office/drawing/2014/main" id="{48801F7B-9B6A-24E4-2095-884FC3DBCC76}"/>
              </a:ext>
            </a:extLst>
          </p:cNvPr>
          <p:cNvSpPr>
            <a:spLocks noGrp="1"/>
          </p:cNvSpPr>
          <p:nvPr>
            <p:ph type="title"/>
          </p:nvPr>
        </p:nvSpPr>
        <p:spPr>
          <a:xfrm>
            <a:off x="720000" y="656670"/>
            <a:ext cx="4990518" cy="1089529"/>
          </a:xfrm>
        </p:spPr>
        <p:txBody>
          <a:bodyPr/>
          <a:lstStyle/>
          <a:p>
            <a:r>
              <a:rPr lang="sv-SE"/>
              <a:t>Så känner du igen ett lagligt apotek</a:t>
            </a:r>
            <a:endParaRPr lang="en-GB"/>
          </a:p>
        </p:txBody>
      </p:sp>
      <p:pic>
        <p:nvPicPr>
          <p:cNvPr id="12" name="Platshållare för innehåll 11">
            <a:extLst>
              <a:ext uri="{FF2B5EF4-FFF2-40B4-BE49-F238E27FC236}">
                <a16:creationId xmlns:a16="http://schemas.microsoft.com/office/drawing/2014/main" id="{FF75C8F1-87FA-858B-E2A5-0610E8319E4E}"/>
              </a:ext>
            </a:extLst>
          </p:cNvPr>
          <p:cNvPicPr>
            <a:picLocks noGrp="1" noChangeAspect="1"/>
          </p:cNvPicPr>
          <p:nvPr>
            <p:ph idx="10"/>
          </p:nvPr>
        </p:nvPicPr>
        <p:blipFill>
          <a:blip r:embed="rId3">
            <a:extLst>
              <a:ext uri="{28A0092B-C50C-407E-A947-70E740481C1C}">
                <a14:useLocalDpi xmlns:a14="http://schemas.microsoft.com/office/drawing/2010/main" val="0"/>
              </a:ext>
            </a:extLst>
          </a:blip>
          <a:stretch>
            <a:fillRect/>
          </a:stretch>
        </p:blipFill>
        <p:spPr>
          <a:xfrm>
            <a:off x="741094" y="2067813"/>
            <a:ext cx="1613984" cy="1903674"/>
          </a:xfrm>
          <a:prstGeom prst="rect">
            <a:avLst/>
          </a:prstGeom>
        </p:spPr>
      </p:pic>
      <p:pic>
        <p:nvPicPr>
          <p:cNvPr id="15" name="Bildobjekt 14">
            <a:extLst>
              <a:ext uri="{FF2B5EF4-FFF2-40B4-BE49-F238E27FC236}">
                <a16:creationId xmlns:a16="http://schemas.microsoft.com/office/drawing/2014/main" id="{8D8A8548-8698-4F1C-3739-8BF8F1029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094" y="4287356"/>
            <a:ext cx="1613985" cy="1903674"/>
          </a:xfrm>
          <a:prstGeom prst="rect">
            <a:avLst/>
          </a:prstGeom>
        </p:spPr>
      </p:pic>
      <p:pic>
        <p:nvPicPr>
          <p:cNvPr id="7" name="Bildobjekt 6">
            <a:extLst>
              <a:ext uri="{FF2B5EF4-FFF2-40B4-BE49-F238E27FC236}">
                <a16:creationId xmlns:a16="http://schemas.microsoft.com/office/drawing/2014/main" id="{AF2C3766-C943-F0D6-63B7-571268647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
        <p:nvSpPr>
          <p:cNvPr id="4" name="Platshållare för innehåll 1">
            <a:extLst>
              <a:ext uri="{FF2B5EF4-FFF2-40B4-BE49-F238E27FC236}">
                <a16:creationId xmlns:a16="http://schemas.microsoft.com/office/drawing/2014/main" id="{E4A20DF9-778F-0D79-ADA3-7B900F35CBE8}"/>
              </a:ext>
            </a:extLst>
          </p:cNvPr>
          <p:cNvSpPr txBox="1">
            <a:spLocks/>
          </p:cNvSpPr>
          <p:nvPr/>
        </p:nvSpPr>
        <p:spPr>
          <a:xfrm>
            <a:off x="3099344" y="4739665"/>
            <a:ext cx="2517685" cy="999056"/>
          </a:xfrm>
          <a:prstGeom prst="rect">
            <a:avLst/>
          </a:prstGeom>
        </p:spPr>
        <p:txBody>
          <a:bodyPr vert="horz" wrap="square" lIns="0" tIns="45720" rIns="91440" bIns="45720" numCol="1" spcCol="0" rtlCol="0">
            <a:spAutoFit/>
          </a:bodyPr>
          <a:lstStyle>
            <a:lvl1pPr marL="2857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dirty="0"/>
              <a:t>EU-gemensam symbol</a:t>
            </a:r>
          </a:p>
          <a:p>
            <a:pPr marL="0" indent="0">
              <a:buNone/>
            </a:pPr>
            <a:r>
              <a:rPr lang="sv-SE" sz="1000" dirty="0"/>
              <a:t>– på alla lagliga webbplatser som säljer läkemedel</a:t>
            </a:r>
          </a:p>
        </p:txBody>
      </p:sp>
    </p:spTree>
    <p:extLst>
      <p:ext uri="{BB962C8B-B14F-4D97-AF65-F5344CB8AC3E}">
        <p14:creationId xmlns:p14="http://schemas.microsoft.com/office/powerpoint/2010/main" val="31381519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VIS standard 2023">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 standard 2023" id="{359E75F9-10A3-4B6C-BC8C-1DF34F7E0725}" vid="{E3921387-4CDC-4CE6-AABB-C2CA968F005A}"/>
    </a:ext>
  </a:extLst>
</a:theme>
</file>

<file path=ppt/theme/theme2.xml><?xml version="1.0" encoding="utf-8"?>
<a:theme xmlns:a="http://schemas.openxmlformats.org/drawingml/2006/main" name="1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6E83303-2F8B-46F6-A80D-498A9A282E1F}"/>
    </a:ext>
  </a:extLst>
</a:theme>
</file>

<file path=ppt/theme/theme3.xml><?xml version="1.0" encoding="utf-8"?>
<a:theme xmlns:a="http://schemas.openxmlformats.org/drawingml/2006/main" name="2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EDA3057-193A-4411-AB25-89F2F350F970}"/>
    </a:ext>
  </a:extLst>
</a:theme>
</file>

<file path=ppt/theme/theme4.xml><?xml version="1.0" encoding="utf-8"?>
<a:theme xmlns:a="http://schemas.openxmlformats.org/drawingml/2006/main" name="5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EDA3057-193A-4411-AB25-89F2F350F97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cd94bc-e555-45b2-9989-ade615cfa8f4">
      <Terms xmlns="http://schemas.microsoft.com/office/infopath/2007/PartnerControls"/>
    </lcf76f155ced4ddcb4097134ff3c332f>
    <TaxCatchAll xmlns="7b3339e7-711b-4a0e-a43e-a82e22048b7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3AD9A714B104C4187D73AB5F1BFC056" ma:contentTypeVersion="13" ma:contentTypeDescription="Skapa ett nytt dokument." ma:contentTypeScope="" ma:versionID="94855dc6f27623568a6cc3e71e2d0d30">
  <xsd:schema xmlns:xsd="http://www.w3.org/2001/XMLSchema" xmlns:xs="http://www.w3.org/2001/XMLSchema" xmlns:p="http://schemas.microsoft.com/office/2006/metadata/properties" xmlns:ns2="ddcd94bc-e555-45b2-9989-ade615cfa8f4" xmlns:ns3="7b3339e7-711b-4a0e-a43e-a82e22048b74" targetNamespace="http://schemas.microsoft.com/office/2006/metadata/properties" ma:root="true" ma:fieldsID="c2fafbb8c7abb54a4773b2272f3a1611" ns2:_="" ns3:_="">
    <xsd:import namespace="ddcd94bc-e555-45b2-9989-ade615cfa8f4"/>
    <xsd:import namespace="7b3339e7-711b-4a0e-a43e-a82e22048b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cd94bc-e555-45b2-9989-ade615cfa8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413acb15-c036-40f9-8a19-27829330855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3339e7-711b-4a0e-a43e-a82e22048b7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f38e0a0-844a-435f-8d0e-477c77ee913d}" ma:internalName="TaxCatchAll" ma:showField="CatchAllData" ma:web="7b3339e7-711b-4a0e-a43e-a82e22048b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8A72FC-DE7A-44D1-A8FA-A79223944DAC}">
  <ds:schemaRefs>
    <ds:schemaRef ds:uri="http://schemas.microsoft.com/sharepoint/v3/contenttype/forms"/>
  </ds:schemaRefs>
</ds:datastoreItem>
</file>

<file path=customXml/itemProps2.xml><?xml version="1.0" encoding="utf-8"?>
<ds:datastoreItem xmlns:ds="http://schemas.openxmlformats.org/officeDocument/2006/customXml" ds:itemID="{4B58EC55-1A85-409E-937B-B84B71B4780A}">
  <ds:schemaRefs>
    <ds:schemaRef ds:uri="045dc656-472e-4a0c-b0d0-ed6a1a0dfadc"/>
    <ds:schemaRef ds:uri="7b3339e7-711b-4a0e-a43e-a82e22048b74"/>
    <ds:schemaRef ds:uri="892c7a19-0782-4bbc-9cf4-6b10f16ee873"/>
    <ds:schemaRef ds:uri="ddcd94bc-e555-45b2-9989-ade615cfa8f4"/>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41CEA0B-E990-4A0C-B3F2-4F96509D8278}">
  <ds:schemaRefs>
    <ds:schemaRef ds:uri="7b3339e7-711b-4a0e-a43e-a82e22048b74"/>
    <ds:schemaRef ds:uri="ddcd94bc-e555-45b2-9989-ade615cfa8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Default Theme</Template>
  <TotalTime>1220</TotalTime>
  <Words>1165</Words>
  <Application>Microsoft Office PowerPoint</Application>
  <PresentationFormat>Bredbild</PresentationFormat>
  <Paragraphs>83</Paragraphs>
  <Slides>10</Slides>
  <Notes>10</Notes>
  <HiddenSlides>0</HiddenSlides>
  <MMClips>0</MMClips>
  <ScaleCrop>false</ScaleCrop>
  <HeadingPairs>
    <vt:vector size="6" baseType="variant">
      <vt:variant>
        <vt:lpstr>Använt teckensnitt</vt:lpstr>
      </vt:variant>
      <vt:variant>
        <vt:i4>8</vt:i4>
      </vt:variant>
      <vt:variant>
        <vt:lpstr>Tema</vt:lpstr>
      </vt:variant>
      <vt:variant>
        <vt:i4>4</vt:i4>
      </vt:variant>
      <vt:variant>
        <vt:lpstr>Bildrubriker</vt:lpstr>
      </vt:variant>
      <vt:variant>
        <vt:i4>10</vt:i4>
      </vt:variant>
    </vt:vector>
  </HeadingPairs>
  <TitlesOfParts>
    <vt:vector size="22" baseType="lpstr">
      <vt:lpstr>Arial</vt:lpstr>
      <vt:lpstr>Calibri</vt:lpstr>
      <vt:lpstr>Roboto Slab</vt:lpstr>
      <vt:lpstr>Roboto Slab Black</vt:lpstr>
      <vt:lpstr>Roboto Slab Light</vt:lpstr>
      <vt:lpstr>Roboto Slab Medium</vt:lpstr>
      <vt:lpstr>RobotoSlab-Light</vt:lpstr>
      <vt:lpstr>Segoe UI</vt:lpstr>
      <vt:lpstr>e-VIS standard 2023</vt:lpstr>
      <vt:lpstr>1_Office-tema</vt:lpstr>
      <vt:lpstr>2_Office-tema</vt:lpstr>
      <vt:lpstr>5_Office-tema</vt:lpstr>
      <vt:lpstr>Bakom ditt läkemedel  – och riskerna med de olagliga</vt:lpstr>
      <vt:lpstr>PowerPoint-presentation</vt:lpstr>
      <vt:lpstr>PowerPoint-presentation</vt:lpstr>
      <vt:lpstr>Kanske har du sett en sån här annons i ditt sociala flöde? </vt:lpstr>
      <vt:lpstr>PowerPoint-presentation</vt:lpstr>
      <vt:lpstr>Vilka är riskerna med förfalskade läkemedel?</vt:lpstr>
      <vt:lpstr>Därför kan du känna dig trygg med läkemedel från lagliga apotek.</vt:lpstr>
      <vt:lpstr>Så här ser 2D-koden  ut på läkemedels-förpackningen</vt:lpstr>
      <vt:lpstr>Så känner du igen ett lagligt apotek</vt:lpstr>
      <vt:lpstr>Diskussionsfrågor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Ludvig Möller</dc:creator>
  <cp:lastModifiedBy>Ludvig Möller</cp:lastModifiedBy>
  <cp:revision>12</cp:revision>
  <dcterms:created xsi:type="dcterms:W3CDTF">2023-06-05T07:38:51Z</dcterms:created>
  <dcterms:modified xsi:type="dcterms:W3CDTF">2026-09-09T17:07:11Z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FA0A129B-0319-4B4B-B8E5-ED7FC97FD419</vt:lpwstr>
  </property>
  <property fmtid="{D5CDD505-2E9C-101B-9397-08002B2CF9AE}" pid="3" name="ArticulatePath">
    <vt:lpwstr>https://everifikation-my.sharepoint.com/personal/ludvig_moller_e-vis_se/Documents/e-VIS presentation</vt:lpwstr>
  </property>
  <property fmtid="{D5CDD505-2E9C-101B-9397-08002B2CF9AE}" pid="4" name="ContentTypeId">
    <vt:lpwstr>0x010100E3AD9A714B104C4187D73AB5F1BFC056</vt:lpwstr>
  </property>
  <property fmtid="{D5CDD505-2E9C-101B-9397-08002B2CF9AE}" pid="5" name="MediaServiceImageTags">
    <vt:lpwstr/>
  </property>
  <property fmtid="{D5CDD505-2E9C-101B-9397-08002B2CF9AE}" pid="6" name="MSIP_Label_170c05ce-3f15-4803-849e-b4ae370ee1c0_Enabled">
    <vt:lpwstr>true</vt:lpwstr>
  </property>
  <property fmtid="{D5CDD505-2E9C-101B-9397-08002B2CF9AE}" pid="7" name="MSIP_Label_170c05ce-3f15-4803-849e-b4ae370ee1c0_SetDate">
    <vt:lpwstr>2026-04-10T15:06:30Z</vt:lpwstr>
  </property>
  <property fmtid="{D5CDD505-2E9C-101B-9397-08002B2CF9AE}" pid="8" name="MSIP_Label_170c05ce-3f15-4803-849e-b4ae370ee1c0_Method">
    <vt:lpwstr>Privileged</vt:lpwstr>
  </property>
  <property fmtid="{D5CDD505-2E9C-101B-9397-08002B2CF9AE}" pid="9" name="MSIP_Label_170c05ce-3f15-4803-849e-b4ae370ee1c0_Name">
    <vt:lpwstr>External document</vt:lpwstr>
  </property>
  <property fmtid="{D5CDD505-2E9C-101B-9397-08002B2CF9AE}" pid="10" name="MSIP_Label_170c05ce-3f15-4803-849e-b4ae370ee1c0_SiteId">
    <vt:lpwstr>16931711-78eb-483e-8f12-29ec7c9ba1f7</vt:lpwstr>
  </property>
  <property fmtid="{D5CDD505-2E9C-101B-9397-08002B2CF9AE}" pid="11" name="MSIP_Label_170c05ce-3f15-4803-849e-b4ae370ee1c0_ActionId">
    <vt:lpwstr>5e315f9e-8b57-42e7-82a4-dca2f0a1e7ce</vt:lpwstr>
  </property>
  <property fmtid="{D5CDD505-2E9C-101B-9397-08002B2CF9AE}" pid="12" name="MSIP_Label_170c05ce-3f15-4803-849e-b4ae370ee1c0_ContentBits">
    <vt:lpwstr>0</vt:lpwstr>
  </property>
  <property fmtid="{D5CDD505-2E9C-101B-9397-08002B2CF9AE}" pid="13" name="MSIP_Label_170c05ce-3f15-4803-849e-b4ae370ee1c0_Tag">
    <vt:lpwstr>10, 0, 1, 2</vt:lpwstr>
  </property>
</Properties>
</file>